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8" r:id="rId2"/>
    <p:sldId id="299" r:id="rId3"/>
    <p:sldId id="290" r:id="rId4"/>
    <p:sldId id="289" r:id="rId5"/>
    <p:sldId id="304" r:id="rId6"/>
    <p:sldId id="306" r:id="rId7"/>
    <p:sldId id="301" r:id="rId8"/>
    <p:sldId id="302" r:id="rId9"/>
    <p:sldId id="300" r:id="rId10"/>
    <p:sldId id="286" r:id="rId11"/>
  </p:sldIdLst>
  <p:sldSz cx="9144000" cy="5143500" type="screen16x9"/>
  <p:notesSz cx="6858000" cy="9144000"/>
  <p:embeddedFontLst>
    <p:embeddedFont>
      <p:font typeface="Arvo" charset="0"/>
      <p:regular r:id="rId14"/>
      <p:bold r:id="rId15"/>
      <p:italic r:id="rId16"/>
      <p:boldItalic r:id="rId17"/>
    </p:embeddedFont>
    <p:embeddedFont>
      <p:font typeface="Segoe UI Black" charset="0"/>
      <p:bold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rush Script MT" pitchFamily="66" charset="0"/>
      <p:italic r:id="rId24"/>
    </p:embeddedFont>
    <p:embeddedFont>
      <p:font typeface="Blackadder ITC" pitchFamily="82" charset="0"/>
      <p:regular r:id="rId25"/>
    </p:embeddedFont>
    <p:embeddedFont>
      <p:font typeface="Bold Italic Art" pitchFamily="2" charset="-7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400D337C-7509-438A-82C4-236A2EB16640}">
          <p14:sldIdLst>
            <p14:sldId id="268"/>
            <p14:sldId id="299"/>
            <p14:sldId id="290"/>
          </p14:sldIdLst>
        </p14:section>
        <p14:section name="مقطع بدون عنوان" id="{F423493A-1177-4C11-849B-153AA927863A}">
          <p14:sldIdLst>
            <p14:sldId id="289"/>
            <p14:sldId id="304"/>
            <p14:sldId id="306"/>
            <p14:sldId id="301"/>
            <p14:sldId id="302"/>
            <p14:sldId id="300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33F"/>
    <a:srgbClr val="3F5378"/>
    <a:srgbClr val="1996D4"/>
    <a:srgbClr val="28AE3E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20D5EA-D480-4313-B029-828053BC24F2}">
  <a:tblStyle styleId="{E420D5EA-D480-4313-B029-828053BC24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86" autoAdjust="0"/>
  </p:normalViewPr>
  <p:slideViewPr>
    <p:cSldViewPr>
      <p:cViewPr>
        <p:scale>
          <a:sx n="102" d="100"/>
          <a:sy n="102" d="100"/>
        </p:scale>
        <p:origin x="-7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AB6B512-AB72-48D1-9FE4-5344257B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EB161A-EC86-4EC4-A52C-5CD408CB0B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3F13-411A-4013-B873-C1C16C9F208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643BF6-68BA-4224-BBE4-6C863448B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A8A9B1-25FD-49B8-BDC3-4C70CFA509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80C9-F922-4D1B-B86C-BB896C7C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686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H="1" flipV="1">
            <a:off x="-12909" y="1"/>
            <a:ext cx="3792821" cy="69954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pic>
        <p:nvPicPr>
          <p:cNvPr id="40" name="صورة 1">
            <a:extLst>
              <a:ext uri="{FF2B5EF4-FFF2-40B4-BE49-F238E27FC236}">
                <a16:creationId xmlns="" xmlns:a16="http://schemas.microsoft.com/office/drawing/2014/main" id="{BFA98B1F-F31C-4B18-8151-051DDFAF5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9502"/>
            <a:ext cx="2075653" cy="2139702"/>
          </a:xfrm>
          <a:prstGeom prst="rect">
            <a:avLst/>
          </a:prstGeom>
        </p:spPr>
      </p:pic>
      <p:grpSp>
        <p:nvGrpSpPr>
          <p:cNvPr id="42" name="Google Shape;164;p10">
            <a:extLst>
              <a:ext uri="{FF2B5EF4-FFF2-40B4-BE49-F238E27FC236}">
                <a16:creationId xmlns="" xmlns:a16="http://schemas.microsoft.com/office/drawing/2014/main" id="{8EEDF958-4014-4F41-B4E9-363E8CE5B871}"/>
              </a:ext>
            </a:extLst>
          </p:cNvPr>
          <p:cNvGrpSpPr/>
          <p:nvPr userDrawn="1"/>
        </p:nvGrpSpPr>
        <p:grpSpPr>
          <a:xfrm>
            <a:off x="7518655" y="4659964"/>
            <a:ext cx="1625345" cy="483536"/>
            <a:chOff x="5575241" y="4472728"/>
            <a:chExt cx="2202831" cy="670796"/>
          </a:xfrm>
        </p:grpSpPr>
        <p:sp>
          <p:nvSpPr>
            <p:cNvPr id="44" name="Google Shape;165;p10">
              <a:extLst>
                <a:ext uri="{FF2B5EF4-FFF2-40B4-BE49-F238E27FC236}">
                  <a16:creationId xmlns="" xmlns:a16="http://schemas.microsoft.com/office/drawing/2014/main" id="{EBBDA75E-ADD8-481F-BD39-0D1CB16EA255}"/>
                </a:ext>
              </a:extLst>
            </p:cNvPr>
            <p:cNvSpPr/>
            <p:nvPr/>
          </p:nvSpPr>
          <p:spPr>
            <a:xfrm rot="10800000">
              <a:off x="5575241" y="4948342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166;p10">
              <a:extLst>
                <a:ext uri="{FF2B5EF4-FFF2-40B4-BE49-F238E27FC236}">
                  <a16:creationId xmlns="" xmlns:a16="http://schemas.microsoft.com/office/drawing/2014/main" id="{63C1522F-D531-4D81-B1D4-7473261EC2A6}"/>
                </a:ext>
              </a:extLst>
            </p:cNvPr>
            <p:cNvGrpSpPr/>
            <p:nvPr/>
          </p:nvGrpSpPr>
          <p:grpSpPr>
            <a:xfrm flipH="1">
              <a:off x="5734849" y="4472728"/>
              <a:ext cx="2040837" cy="670796"/>
              <a:chOff x="1297954" y="330075"/>
              <a:chExt cx="5169293" cy="1699506"/>
            </a:xfrm>
          </p:grpSpPr>
          <p:sp>
            <p:nvSpPr>
              <p:cNvPr id="49" name="Google Shape;167;p10">
                <a:extLst>
                  <a:ext uri="{FF2B5EF4-FFF2-40B4-BE49-F238E27FC236}">
                    <a16:creationId xmlns="" xmlns:a16="http://schemas.microsoft.com/office/drawing/2014/main" id="{E5F29296-7129-41DE-BA2E-00D86CC9C34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;p10">
                <a:extLst>
                  <a:ext uri="{FF2B5EF4-FFF2-40B4-BE49-F238E27FC236}">
                    <a16:creationId xmlns="" xmlns:a16="http://schemas.microsoft.com/office/drawing/2014/main" id="{3608C188-5B7D-4F6B-9C67-1E2B455FB6A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169;p10">
              <a:extLst>
                <a:ext uri="{FF2B5EF4-FFF2-40B4-BE49-F238E27FC236}">
                  <a16:creationId xmlns="" xmlns:a16="http://schemas.microsoft.com/office/drawing/2014/main" id="{01439178-16C1-417E-8222-4D74522E6725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7" name="Google Shape;170;p10">
                <a:extLst>
                  <a:ext uri="{FF2B5EF4-FFF2-40B4-BE49-F238E27FC236}">
                    <a16:creationId xmlns="" xmlns:a16="http://schemas.microsoft.com/office/drawing/2014/main" id="{79946A7A-1ED3-4370-BA88-54747FE1E656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1;p10">
                <a:extLst>
                  <a:ext uri="{FF2B5EF4-FFF2-40B4-BE49-F238E27FC236}">
                    <a16:creationId xmlns="" xmlns:a16="http://schemas.microsoft.com/office/drawing/2014/main" id="{243151BD-1AAD-4161-91C3-C497E8C003C5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726915" y="4781389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3" name="Google Shape;79;p5">
            <a:extLst>
              <a:ext uri="{FF2B5EF4-FFF2-40B4-BE49-F238E27FC236}">
                <a16:creationId xmlns="" xmlns:a16="http://schemas.microsoft.com/office/drawing/2014/main" id="{85B9CEE3-C549-4F43-817B-CDAC3A298D0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70974" y="2416530"/>
            <a:ext cx="6593700" cy="109104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4400">
                <a:solidFill>
                  <a:srgbClr val="38833F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الرئيسي</a:t>
            </a:r>
            <a:endParaRPr dirty="0"/>
          </a:p>
        </p:txBody>
      </p:sp>
      <p:sp>
        <p:nvSpPr>
          <p:cNvPr id="22" name="Google Shape;79;p5">
            <a:extLst>
              <a:ext uri="{FF2B5EF4-FFF2-40B4-BE49-F238E27FC236}">
                <a16:creationId xmlns="" xmlns:a16="http://schemas.microsoft.com/office/drawing/2014/main" id="{D609DC27-84AD-46EB-B211-E6EC84D5959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270974" y="3538247"/>
            <a:ext cx="6593700" cy="109104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200">
                <a:solidFill>
                  <a:srgbClr val="3F5378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الفرعي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5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V="1">
            <a:off x="3779912" y="1"/>
            <a:ext cx="5364088" cy="69954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 rot="10800000">
            <a:off x="-12908" y="4633082"/>
            <a:ext cx="1676222" cy="51043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4" y="330075"/>
              <a:chExt cx="12276020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4" y="330142"/>
                <a:ext cx="10612203" cy="1699502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 hasCustomPrompt="1"/>
          </p:nvPr>
        </p:nvSpPr>
        <p:spPr>
          <a:xfrm>
            <a:off x="4362793" y="200785"/>
            <a:ext cx="4313663" cy="40673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+mn-cs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ar-SA" dirty="0"/>
              <a:t>العنوان يكتب هنا</a:t>
            </a:r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 hasCustomPrompt="1"/>
          </p:nvPr>
        </p:nvSpPr>
        <p:spPr>
          <a:xfrm>
            <a:off x="107505" y="781897"/>
            <a:ext cx="8950842" cy="385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SA" b="1" dirty="0"/>
              <a:t>التفاصيل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6712" y="4779339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" y="50770"/>
            <a:ext cx="709243" cy="731128"/>
          </a:xfrm>
          <a:prstGeom prst="rect">
            <a:avLst/>
          </a:prstGeom>
        </p:spPr>
      </p:pic>
      <p:grpSp>
        <p:nvGrpSpPr>
          <p:cNvPr id="22" name="Google Shape;239;p16">
            <a:extLst>
              <a:ext uri="{FF2B5EF4-FFF2-40B4-BE49-F238E27FC236}">
                <a16:creationId xmlns="" xmlns:a16="http://schemas.microsoft.com/office/drawing/2014/main" id="{525BFA40-882A-4FC9-8C80-AE57310CCC67}"/>
              </a:ext>
            </a:extLst>
          </p:cNvPr>
          <p:cNvGrpSpPr/>
          <p:nvPr userDrawn="1"/>
        </p:nvGrpSpPr>
        <p:grpSpPr>
          <a:xfrm>
            <a:off x="8748464" y="267494"/>
            <a:ext cx="349203" cy="288032"/>
            <a:chOff x="2594050" y="1631825"/>
            <a:chExt cx="439625" cy="439625"/>
          </a:xfrm>
        </p:grpSpPr>
        <p:sp>
          <p:nvSpPr>
            <p:cNvPr id="23" name="Google Shape;240;p16">
              <a:extLst>
                <a:ext uri="{FF2B5EF4-FFF2-40B4-BE49-F238E27FC236}">
                  <a16:creationId xmlns="" xmlns:a16="http://schemas.microsoft.com/office/drawing/2014/main" id="{27946C0E-1776-46C5-B3C7-99EAD910977E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1;p16">
              <a:extLst>
                <a:ext uri="{FF2B5EF4-FFF2-40B4-BE49-F238E27FC236}">
                  <a16:creationId xmlns="" xmlns:a16="http://schemas.microsoft.com/office/drawing/2014/main" id="{7D1B093F-EC42-4F79-A7EC-EA86D2827345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2;p16">
              <a:extLst>
                <a:ext uri="{FF2B5EF4-FFF2-40B4-BE49-F238E27FC236}">
                  <a16:creationId xmlns="" xmlns:a16="http://schemas.microsoft.com/office/drawing/2014/main" id="{82D88AE8-A62D-4BCE-8350-7FE6C4F94A8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;p16">
              <a:extLst>
                <a:ext uri="{FF2B5EF4-FFF2-40B4-BE49-F238E27FC236}">
                  <a16:creationId xmlns="" xmlns:a16="http://schemas.microsoft.com/office/drawing/2014/main" id="{EA83ABCC-E089-479A-9E6C-BA561E02503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C3EC0E-39B6-45C9-98E8-56B97766D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7" y="4697082"/>
            <a:ext cx="382432" cy="382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9B9C2E-2E33-4A36-9CD6-D95FF0A6AE11}"/>
              </a:ext>
            </a:extLst>
          </p:cNvPr>
          <p:cNvSpPr txBox="1"/>
          <p:nvPr userDrawn="1"/>
        </p:nvSpPr>
        <p:spPr>
          <a:xfrm>
            <a:off x="6495710" y="4741323"/>
            <a:ext cx="1460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http://Alkafeel.edu.iq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0C42266-86E8-40C4-96C4-6E020D663C47}"/>
              </a:ext>
            </a:extLst>
          </p:cNvPr>
          <p:cNvSpPr txBox="1"/>
          <p:nvPr userDrawn="1"/>
        </p:nvSpPr>
        <p:spPr>
          <a:xfrm>
            <a:off x="7780649" y="4741323"/>
            <a:ext cx="85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1100" dirty="0">
                <a:solidFill>
                  <a:srgbClr val="002060"/>
                </a:solidFill>
                <a:latin typeface="+mn-lt"/>
                <a:cs typeface="+mn-cs"/>
              </a:rPr>
              <a:t>الموقع الرسمي</a:t>
            </a:r>
            <a:r>
              <a:rPr lang="en-US" sz="11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BCE29E6-FA10-4407-94FA-CD024609CAD4}"/>
              </a:ext>
            </a:extLst>
          </p:cNvPr>
          <p:cNvGrpSpPr/>
          <p:nvPr userDrawn="1"/>
        </p:nvGrpSpPr>
        <p:grpSpPr>
          <a:xfrm>
            <a:off x="3745454" y="4696229"/>
            <a:ext cx="2626746" cy="380661"/>
            <a:chOff x="3169390" y="4696229"/>
            <a:chExt cx="2626746" cy="38328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D2C1D12-58E9-401D-BD64-6EFA41E79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12851" y="4696229"/>
              <a:ext cx="383285" cy="38328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C17BEDD5-7E8C-4A76-A890-EB6D384F648A}"/>
                </a:ext>
              </a:extLst>
            </p:cNvPr>
            <p:cNvGrpSpPr/>
            <p:nvPr userDrawn="1"/>
          </p:nvGrpSpPr>
          <p:grpSpPr>
            <a:xfrm>
              <a:off x="3169390" y="4741323"/>
              <a:ext cx="2174907" cy="261610"/>
              <a:chOff x="6463382" y="4741323"/>
              <a:chExt cx="2174907" cy="2616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A349212-450B-46B8-9799-A58F111B13CA}"/>
                  </a:ext>
                </a:extLst>
              </p:cNvPr>
              <p:cNvSpPr txBox="1"/>
              <p:nvPr userDrawn="1"/>
            </p:nvSpPr>
            <p:spPr>
              <a:xfrm>
                <a:off x="6463382" y="4741323"/>
                <a:ext cx="15466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</a:rPr>
                  <a:t>info@alkafeel.edu.iq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5979FDF5-CD23-41B8-BD0B-741816AC1045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ar-IQ" sz="1100" b="0" i="0" u="none" strike="noStrike" cap="none" dirty="0">
                    <a:solidFill>
                      <a:srgbClr val="002060"/>
                    </a:solidFill>
                    <a:latin typeface="+mn-lt"/>
                    <a:ea typeface="Segoe UI Black" panose="020B0A02040204020203" pitchFamily="34" charset="0"/>
                    <a:cs typeface="+mn-cs"/>
                    <a:sym typeface="Arial"/>
                  </a:rPr>
                  <a:t>البريد الرسمي</a:t>
                </a: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91" y="343624"/>
            <a:ext cx="8916416" cy="47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535" y="1626775"/>
            <a:ext cx="8186928" cy="293608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37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7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9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38F58D-B406-49EC-B0F7-EAFE0BF32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9853161-B314-47D6-B788-50BF7898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4405918"/>
            <a:ext cx="6840760" cy="52003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Brush Script MT" pitchFamily="66" charset="0"/>
                <a:cs typeface="Bold Italic Art" pitchFamily="2" charset="-78"/>
              </a:rPr>
              <a:t>Zaid</a:t>
            </a:r>
            <a:r>
              <a:rPr lang="en-US" b="1" dirty="0" smtClean="0">
                <a:solidFill>
                  <a:schemeClr val="tx1"/>
                </a:solidFill>
                <a:latin typeface="Brush Script MT" pitchFamily="66" charset="0"/>
                <a:cs typeface="Bold Italic Art" pitchFamily="2" charset="-78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rush Script MT" pitchFamily="66" charset="0"/>
                <a:cs typeface="Bold Italic Art" pitchFamily="2" charset="-78"/>
              </a:rPr>
              <a:t>khaleel</a:t>
            </a:r>
            <a:r>
              <a:rPr lang="en-US" b="1" dirty="0" smtClean="0">
                <a:solidFill>
                  <a:schemeClr val="tx1"/>
                </a:solidFill>
                <a:latin typeface="Brush Script MT" pitchFamily="66" charset="0"/>
                <a:cs typeface="Bold Italic Art" pitchFamily="2" charset="-78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rush Script MT" pitchFamily="66" charset="0"/>
                <a:cs typeface="Bold Italic Art" pitchFamily="2" charset="-78"/>
              </a:rPr>
              <a:t>alkaabi</a:t>
            </a:r>
            <a:endParaRPr lang="en-US" b="1" dirty="0">
              <a:solidFill>
                <a:schemeClr val="tx1"/>
              </a:solidFill>
              <a:latin typeface="Brush Script MT" pitchFamily="66" charset="0"/>
              <a:cs typeface="Bold Italic Art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26830A5-8DFC-43F6-9B4C-04305C158D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1640" y="3147814"/>
            <a:ext cx="6593700" cy="1478355"/>
          </a:xfrm>
        </p:spPr>
        <p:txBody>
          <a:bodyPr/>
          <a:lstStyle/>
          <a:p>
            <a:endParaRPr lang="en-US" sz="2000" b="1" dirty="0">
              <a:solidFill>
                <a:srgbClr val="38833F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7734"/>
            <a:ext cx="5177360" cy="1978184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208" y="627534"/>
            <a:ext cx="2488180" cy="19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atin typeface="Blackadder ITC" pitchFamily="82" charset="0"/>
              </a:rPr>
              <a:t>Thank you so much</a:t>
            </a:r>
            <a:endParaRPr lang="en-US" sz="7200" b="1" dirty="0">
              <a:latin typeface="Blackadder ITC" pitchFamily="82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586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47919"/>
            <a:ext cx="5796136" cy="37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" y="0"/>
            <a:ext cx="8796020" cy="25782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Edward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Lorenz.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“Deterministic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Nonperiodic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Flow”,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1963.</a:t>
            </a:r>
            <a:endParaRPr sz="2200" dirty="0">
              <a:latin typeface="Calibri"/>
              <a:cs typeface="Calibri"/>
            </a:endParaRPr>
          </a:p>
          <a:p>
            <a:pPr marL="355600" marR="9525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Lorenz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meteorologist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mathematical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used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way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air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moves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atmosphere.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discovered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principle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Sensitive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Dependence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Initial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Conditions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“Butterfly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Effect”.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basic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principle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even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10" dirty="0">
                <a:latin typeface="Calibri"/>
                <a:cs typeface="Calibri"/>
              </a:rPr>
              <a:t> entirely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deterministic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system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slightest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change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initial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cause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abrupt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seemingly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random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changes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outcome.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9616" y="2578270"/>
            <a:ext cx="5275283" cy="2489884"/>
            <a:chOff x="1780034" y="3051043"/>
            <a:chExt cx="5881370" cy="3706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4" y="3051043"/>
              <a:ext cx="5881111" cy="3706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58" y="3106508"/>
              <a:ext cx="5716270" cy="35419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6608" y="3087458"/>
              <a:ext cx="5754370" cy="3580129"/>
            </a:xfrm>
            <a:custGeom>
              <a:avLst/>
              <a:gdLst/>
              <a:ahLst/>
              <a:cxnLst/>
              <a:rect l="l" t="t" r="r" b="b"/>
              <a:pathLst>
                <a:path w="5754370" h="3580129">
                  <a:moveTo>
                    <a:pt x="0" y="3580003"/>
                  </a:moveTo>
                  <a:lnTo>
                    <a:pt x="5754370" y="3580003"/>
                  </a:lnTo>
                  <a:lnTo>
                    <a:pt x="5754370" y="0"/>
                  </a:lnTo>
                  <a:lnTo>
                    <a:pt x="0" y="0"/>
                  </a:lnTo>
                  <a:lnTo>
                    <a:pt x="0" y="358000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46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108" y="281711"/>
            <a:ext cx="58801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8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4400" b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4400" b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libri"/>
                <a:cs typeface="Calibri"/>
              </a:rPr>
              <a:t>CHAOS</a:t>
            </a:r>
            <a:r>
              <a:rPr sz="4400" b="0" spc="-20" dirty="0">
                <a:solidFill>
                  <a:srgbClr val="FF0000"/>
                </a:solidFill>
                <a:latin typeface="Calibri"/>
                <a:cs typeface="Calibri"/>
              </a:rPr>
              <a:t> THEORY?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71944"/>
            <a:ext cx="8925560" cy="2848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24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Branch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mathematics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deals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appear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orderly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fact,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harbor chaotic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behaviors.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also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deals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appear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 chaotic,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but, 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fact,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underlying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order.</a:t>
            </a:r>
            <a:endParaRPr sz="2200" dirty="0">
              <a:latin typeface="Calibri"/>
              <a:cs typeface="Calibri"/>
            </a:endParaRPr>
          </a:p>
          <a:p>
            <a:pPr marL="355600" marR="71755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Chaos theory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study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nonlinear,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dynamic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highly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sensitive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initial </a:t>
            </a:r>
            <a:r>
              <a:rPr sz="2200" spc="-10" dirty="0">
                <a:latin typeface="Calibri"/>
                <a:cs typeface="Calibri"/>
              </a:rPr>
              <a:t>conditions,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effect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popularly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referred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butterfly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effect.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deterministic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nature</a:t>
            </a:r>
            <a:r>
              <a:rPr sz="2200" spc="-5" dirty="0">
                <a:latin typeface="Calibri"/>
                <a:cs typeface="Calibri"/>
              </a:rPr>
              <a:t> 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these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spc="-25" dirty="0">
                <a:latin typeface="Calibri"/>
                <a:cs typeface="Calibri"/>
              </a:rPr>
              <a:t>make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predictable.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This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behavior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known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deterministic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chaos,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simply</a:t>
            </a:r>
            <a:r>
              <a:rPr sz="2200" dirty="0">
                <a:latin typeface="Calibri"/>
                <a:cs typeface="Calibri"/>
              </a:rPr>
              <a:t> chaos.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3538464"/>
            <a:ext cx="9143999" cy="16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376" y="1269492"/>
            <a:ext cx="4408805" cy="474283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89535" indent="-342900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Dynamic</a:t>
            </a:r>
            <a:r>
              <a:rPr sz="2200" spc="-20" dirty="0">
                <a:latin typeface="Calibri"/>
                <a:cs typeface="Calibri"/>
              </a:rPr>
              <a:t> system: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Simplified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10" dirty="0">
                <a:latin typeface="Calibri"/>
                <a:cs typeface="Calibri"/>
              </a:rPr>
              <a:t> 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time-varying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behavior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an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actual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These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described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using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differential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equations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specifying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rates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change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each </a:t>
            </a:r>
            <a:r>
              <a:rPr sz="2200" spc="-10" dirty="0">
                <a:latin typeface="Calibri"/>
                <a:cs typeface="Calibri"/>
              </a:rPr>
              <a:t>variable.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Deterministic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system: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randomness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involved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development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future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This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property</a:t>
            </a:r>
            <a:r>
              <a:rPr sz="2200" spc="-5" dirty="0">
                <a:latin typeface="Calibri"/>
                <a:cs typeface="Calibri"/>
              </a:rPr>
              <a:t> implies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two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trajectories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emerging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two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close-by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initial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conditions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separate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exponentially </a:t>
            </a:r>
            <a:r>
              <a:rPr sz="2200" spc="-5" dirty="0">
                <a:latin typeface="Calibri"/>
                <a:cs typeface="Calibri"/>
              </a:rPr>
              <a:t> in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course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time.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1" y="343624"/>
            <a:ext cx="891641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6714" marR="5080" indent="-113411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Calibri"/>
                <a:cs typeface="Calibri"/>
              </a:rPr>
              <a:t>Chaotic </a:t>
            </a:r>
            <a:r>
              <a:rPr sz="2200" b="0" spc="-20" dirty="0">
                <a:latin typeface="Calibri"/>
                <a:cs typeface="Calibri"/>
              </a:rPr>
              <a:t>systems</a:t>
            </a:r>
            <a:r>
              <a:rPr sz="2200" b="0" spc="3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are</a:t>
            </a:r>
            <a:r>
              <a:rPr sz="2200" b="0" spc="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unstable</a:t>
            </a:r>
            <a:r>
              <a:rPr sz="2200" b="0" spc="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since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they</a:t>
            </a:r>
            <a:r>
              <a:rPr sz="2200" b="0" spc="2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tend</a:t>
            </a:r>
            <a:r>
              <a:rPr sz="2200" b="0" spc="1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not</a:t>
            </a:r>
            <a:r>
              <a:rPr sz="2200" b="0" spc="10" dirty="0">
                <a:latin typeface="Calibri"/>
                <a:cs typeface="Calibri"/>
              </a:rPr>
              <a:t> </a:t>
            </a:r>
            <a:r>
              <a:rPr sz="2200" b="0" spc="-20" dirty="0">
                <a:latin typeface="Calibri"/>
                <a:cs typeface="Calibri"/>
              </a:rPr>
              <a:t>to</a:t>
            </a:r>
            <a:r>
              <a:rPr sz="2200" b="0" spc="1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resist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any</a:t>
            </a:r>
            <a:r>
              <a:rPr sz="2200" b="0" spc="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outside </a:t>
            </a:r>
            <a:r>
              <a:rPr sz="2200" b="0" spc="-48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disturbances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but instead</a:t>
            </a:r>
            <a:r>
              <a:rPr sz="2200" b="0" spc="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react </a:t>
            </a:r>
            <a:r>
              <a:rPr sz="2200" b="0" spc="-5" dirty="0">
                <a:latin typeface="Calibri"/>
                <a:cs typeface="Calibri"/>
              </a:rPr>
              <a:t>in</a:t>
            </a:r>
            <a:r>
              <a:rPr sz="2200" b="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significant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25" dirty="0">
                <a:latin typeface="Calibri"/>
                <a:cs typeface="Calibri"/>
              </a:rPr>
              <a:t>ways.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9" y="1329566"/>
            <a:ext cx="3950207" cy="34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94" y="411510"/>
            <a:ext cx="3954779" cy="4536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Chaotic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 common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nature. </a:t>
            </a:r>
            <a:r>
              <a:rPr sz="2200" spc="-10" dirty="0">
                <a:latin typeface="Calibri"/>
                <a:cs typeface="Calibri"/>
              </a:rPr>
              <a:t>They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found,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 example,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Chemistry,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Nonlinear </a:t>
            </a:r>
            <a:r>
              <a:rPr sz="2200" spc="-10" dirty="0">
                <a:latin typeface="Calibri"/>
                <a:cs typeface="Calibri"/>
              </a:rPr>
              <a:t>Optics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(lasers),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Electronics,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Fluid Dynamics,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etc.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000" dirty="0">
              <a:latin typeface="Calibri"/>
              <a:cs typeface="Calibri"/>
            </a:endParaRPr>
          </a:p>
          <a:p>
            <a:pPr marL="354965" marR="1955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Many natural </a:t>
            </a:r>
            <a:r>
              <a:rPr sz="2200" spc="-10" dirty="0">
                <a:latin typeface="Calibri"/>
                <a:cs typeface="Calibri"/>
              </a:rPr>
              <a:t>phenomena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also be </a:t>
            </a:r>
            <a:r>
              <a:rPr sz="2200" spc="-15" dirty="0">
                <a:latin typeface="Calibri"/>
                <a:cs typeface="Calibri"/>
              </a:rPr>
              <a:t>characterized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being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chaotic.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found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meteorology,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solar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system,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heart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-15" dirty="0">
                <a:latin typeface="Calibri"/>
                <a:cs typeface="Calibri"/>
              </a:rPr>
              <a:t> brain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living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organisms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on.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11960" y="729062"/>
            <a:ext cx="4305935" cy="3631406"/>
            <a:chOff x="4588760" y="1001267"/>
            <a:chExt cx="4305935" cy="4841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8760" y="1001267"/>
              <a:ext cx="4305306" cy="48417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1052791"/>
              <a:ext cx="4140835" cy="46804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24958" y="1033741"/>
              <a:ext cx="4178935" cy="4718685"/>
            </a:xfrm>
            <a:custGeom>
              <a:avLst/>
              <a:gdLst/>
              <a:ahLst/>
              <a:cxnLst/>
              <a:rect l="l" t="t" r="r" b="b"/>
              <a:pathLst>
                <a:path w="4178934" h="4718685">
                  <a:moveTo>
                    <a:pt x="0" y="4718558"/>
                  </a:moveTo>
                  <a:lnTo>
                    <a:pt x="4178935" y="4718558"/>
                  </a:lnTo>
                  <a:lnTo>
                    <a:pt x="4178935" y="0"/>
                  </a:lnTo>
                  <a:lnTo>
                    <a:pt x="0" y="0"/>
                  </a:lnTo>
                  <a:lnTo>
                    <a:pt x="0" y="471855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85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C:\Users\ZAID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6766520" cy="38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C:\Users\ZAID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8" y="771550"/>
            <a:ext cx="6249888" cy="41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78" y="627534"/>
            <a:ext cx="4191347" cy="41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343</Words>
  <Application>Microsoft Office PowerPoint</Application>
  <PresentationFormat>عرض على الشاشة (9:16)‏</PresentationFormat>
  <Paragraphs>23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20" baseType="lpstr">
      <vt:lpstr>Arial</vt:lpstr>
      <vt:lpstr>Arvo</vt:lpstr>
      <vt:lpstr>Segoe UI Black</vt:lpstr>
      <vt:lpstr>Bahnschrift</vt:lpstr>
      <vt:lpstr>Arial MT</vt:lpstr>
      <vt:lpstr>Calibri</vt:lpstr>
      <vt:lpstr>Brush Script MT</vt:lpstr>
      <vt:lpstr>Blackadder ITC</vt:lpstr>
      <vt:lpstr>Bold Italic Art</vt:lpstr>
      <vt:lpstr>Salerio template</vt:lpstr>
      <vt:lpstr>عرض تقديمي في PowerPoint</vt:lpstr>
      <vt:lpstr>عرض تقديمي في PowerPoint</vt:lpstr>
      <vt:lpstr>عرض تقديمي في PowerPoint</vt:lpstr>
      <vt:lpstr>WHAT IS CHAOS THEORY?</vt:lpstr>
      <vt:lpstr>Chaotic systems are unstable since they tend not to resist any outside  disturbances but instead react in significant ways.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Lenovo</dc:creator>
  <cp:lastModifiedBy>Maher</cp:lastModifiedBy>
  <cp:revision>105</cp:revision>
  <dcterms:modified xsi:type="dcterms:W3CDTF">2021-06-23T06:20:51Z</dcterms:modified>
</cp:coreProperties>
</file>