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6" r:id="rId3"/>
    <p:sldId id="283" r:id="rId4"/>
    <p:sldId id="324" r:id="rId5"/>
    <p:sldId id="326" r:id="rId6"/>
    <p:sldId id="325" r:id="rId7"/>
    <p:sldId id="328" r:id="rId8"/>
    <p:sldId id="329" r:id="rId9"/>
    <p:sldId id="330" r:id="rId10"/>
    <p:sldId id="327" r:id="rId11"/>
    <p:sldId id="331" r:id="rId12"/>
    <p:sldId id="332" r:id="rId13"/>
    <p:sldId id="333" r:id="rId14"/>
    <p:sldId id="335" r:id="rId15"/>
    <p:sldId id="337" r:id="rId16"/>
    <p:sldId id="349" r:id="rId17"/>
    <p:sldId id="338" r:id="rId18"/>
    <p:sldId id="336" r:id="rId19"/>
    <p:sldId id="334" r:id="rId20"/>
    <p:sldId id="340" r:id="rId21"/>
    <p:sldId id="339" r:id="rId22"/>
    <p:sldId id="341" r:id="rId23"/>
    <p:sldId id="342" r:id="rId24"/>
    <p:sldId id="351" r:id="rId25"/>
    <p:sldId id="343" r:id="rId26"/>
    <p:sldId id="344" r:id="rId27"/>
    <p:sldId id="345"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26CD"/>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9" autoAdjust="0"/>
    <p:restoredTop sz="94660"/>
  </p:normalViewPr>
  <p:slideViewPr>
    <p:cSldViewPr snapToGrid="0">
      <p:cViewPr varScale="1">
        <p:scale>
          <a:sx n="69" d="100"/>
          <a:sy n="69" d="100"/>
        </p:scale>
        <p:origin x="6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8493E-A416-4559-81A9-A6AB6E209C4B}" type="datetimeFigureOut">
              <a:rPr lang="en-US" smtClean="0"/>
              <a:t>7/2/2021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818F3-DC47-42C9-8282-D3CFF72BE676}" type="slidenum">
              <a:rPr lang="en-US" smtClean="0"/>
              <a:t>‹#›</a:t>
            </a:fld>
            <a:endParaRPr lang="en-US"/>
          </a:p>
        </p:txBody>
      </p:sp>
    </p:spTree>
    <p:extLst>
      <p:ext uri="{BB962C8B-B14F-4D97-AF65-F5344CB8AC3E}">
        <p14:creationId xmlns:p14="http://schemas.microsoft.com/office/powerpoint/2010/main" val="253094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8118C4F-D70F-43A9-B172-E7DF4ADE83E1}"/>
              </a:ext>
            </a:extLst>
          </p:cNvPr>
          <p:cNvGrpSpPr/>
          <p:nvPr userDrawn="1"/>
        </p:nvGrpSpPr>
        <p:grpSpPr>
          <a:xfrm>
            <a:off x="1509968" y="-1"/>
            <a:ext cx="2187726" cy="6763609"/>
            <a:chOff x="1875730" y="-1"/>
            <a:chExt cx="2187726" cy="6763609"/>
          </a:xfrm>
        </p:grpSpPr>
        <p:sp>
          <p:nvSpPr>
            <p:cNvPr id="36" name="Rectangle 35">
              <a:extLst>
                <a:ext uri="{FF2B5EF4-FFF2-40B4-BE49-F238E27FC236}">
                  <a16:creationId xmlns:a16="http://schemas.microsoft.com/office/drawing/2014/main" id="{0CBB9745-F03D-416B-AFDB-7292F58346FF}"/>
                </a:ext>
              </a:extLst>
            </p:cNvPr>
            <p:cNvSpPr/>
            <p:nvPr userDrawn="1"/>
          </p:nvSpPr>
          <p:spPr>
            <a:xfrm rot="5400000">
              <a:off x="-412212" y="2287941"/>
              <a:ext cx="6763609" cy="21877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صورة 1">
              <a:extLst>
                <a:ext uri="{FF2B5EF4-FFF2-40B4-BE49-F238E27FC236}">
                  <a16:creationId xmlns:a16="http://schemas.microsoft.com/office/drawing/2014/main" id="{B6D230B2-C001-416D-90D0-15E8322FCF1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5730" y="2050130"/>
              <a:ext cx="2075653" cy="2139702"/>
            </a:xfrm>
            <a:prstGeom prst="rect">
              <a:avLst/>
            </a:prstGeom>
          </p:spPr>
        </p:pic>
      </p:grpSp>
      <p:sp>
        <p:nvSpPr>
          <p:cNvPr id="40" name="Arrow: Pentagon 39">
            <a:extLst>
              <a:ext uri="{FF2B5EF4-FFF2-40B4-BE49-F238E27FC236}">
                <a16:creationId xmlns:a16="http://schemas.microsoft.com/office/drawing/2014/main" id="{5DC1B17A-42E5-4827-B5BE-2670B557C295}"/>
              </a:ext>
            </a:extLst>
          </p:cNvPr>
          <p:cNvSpPr/>
          <p:nvPr userDrawn="1"/>
        </p:nvSpPr>
        <p:spPr>
          <a:xfrm flipH="1">
            <a:off x="11080864" y="6221161"/>
            <a:ext cx="1111133"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id="{41CCE111-59C4-4620-A682-7B71FC50DAC9}"/>
              </a:ext>
            </a:extLst>
          </p:cNvPr>
          <p:cNvSpPr>
            <a:spLocks noGrp="1"/>
          </p:cNvSpPr>
          <p:nvPr>
            <p:ph type="sldNum" sz="quarter" idx="12"/>
          </p:nvPr>
        </p:nvSpPr>
        <p:spPr>
          <a:xfrm>
            <a:off x="11373739" y="6267091"/>
            <a:ext cx="545507"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a16="http://schemas.microsoft.com/office/drawing/2014/main" id="{8244B392-AC48-4B2D-BF49-8459840DE26F}"/>
              </a:ext>
            </a:extLst>
          </p:cNvPr>
          <p:cNvSpPr/>
          <p:nvPr userDrawn="1"/>
        </p:nvSpPr>
        <p:spPr>
          <a:xfrm rot="10800000" flipH="1">
            <a:off x="0" y="6221160"/>
            <a:ext cx="1390115"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id="{D801F2CC-04D6-48E5-9020-23F53EF72809}"/>
              </a:ext>
            </a:extLst>
          </p:cNvPr>
          <p:cNvSpPr>
            <a:spLocks noGrp="1"/>
          </p:cNvSpPr>
          <p:nvPr>
            <p:ph type="dt" sz="half" idx="10"/>
          </p:nvPr>
        </p:nvSpPr>
        <p:spPr>
          <a:xfrm>
            <a:off x="7050"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3" name="Text Placeholder 2">
            <a:extLst>
              <a:ext uri="{FF2B5EF4-FFF2-40B4-BE49-F238E27FC236}">
                <a16:creationId xmlns:a16="http://schemas.microsoft.com/office/drawing/2014/main" id="{FECF235D-501E-4D8C-B0C7-A7FBEFFEF1D7}"/>
              </a:ext>
            </a:extLst>
          </p:cNvPr>
          <p:cNvSpPr>
            <a:spLocks noGrp="1"/>
          </p:cNvSpPr>
          <p:nvPr>
            <p:ph type="body" sz="quarter" idx="13" hasCustomPrompt="1"/>
          </p:nvPr>
        </p:nvSpPr>
        <p:spPr>
          <a:xfrm>
            <a:off x="3817545" y="1887538"/>
            <a:ext cx="7936305" cy="1205782"/>
          </a:xfrm>
          <a:prstGeom prst="rect">
            <a:avLst/>
          </a:prstGeom>
        </p:spPr>
        <p:txBody>
          <a:bodyPr anchor="ctr"/>
          <a:lstStyle>
            <a:lvl1pPr marL="0" indent="0" algn="ctr">
              <a:buNone/>
              <a:defRPr sz="7200">
                <a:solidFill>
                  <a:schemeClr val="accent6">
                    <a:lumMod val="50000"/>
                  </a:schemeClr>
                </a:solidFill>
              </a:defRPr>
            </a:lvl1pPr>
          </a:lstStyle>
          <a:p>
            <a:pPr lvl="0"/>
            <a:r>
              <a:rPr lang="en-US" dirty="0"/>
              <a:t>Main Title</a:t>
            </a:r>
          </a:p>
        </p:txBody>
      </p:sp>
      <p:sp>
        <p:nvSpPr>
          <p:cNvPr id="16" name="Text Placeholder 2">
            <a:extLst>
              <a:ext uri="{FF2B5EF4-FFF2-40B4-BE49-F238E27FC236}">
                <a16:creationId xmlns:a16="http://schemas.microsoft.com/office/drawing/2014/main" id="{3431DDF7-EDFA-4A9B-A10A-40DC5103B763}"/>
              </a:ext>
            </a:extLst>
          </p:cNvPr>
          <p:cNvSpPr>
            <a:spLocks noGrp="1"/>
          </p:cNvSpPr>
          <p:nvPr>
            <p:ph type="body" sz="quarter" idx="14" hasCustomPrompt="1"/>
          </p:nvPr>
        </p:nvSpPr>
        <p:spPr>
          <a:xfrm>
            <a:off x="3817545" y="3258414"/>
            <a:ext cx="7936305" cy="1833363"/>
          </a:xfrm>
          <a:prstGeom prst="rect">
            <a:avLst/>
          </a:prstGeom>
        </p:spPr>
        <p:txBody>
          <a:bodyPr anchor="ctr"/>
          <a:lstStyle>
            <a:lvl1pPr marL="0" indent="0" algn="ctr" rtl="0">
              <a:buNone/>
              <a:defRPr sz="4800">
                <a:solidFill>
                  <a:schemeClr val="accent6">
                    <a:lumMod val="50000"/>
                  </a:schemeClr>
                </a:solidFill>
              </a:defRPr>
            </a:lvl1pPr>
          </a:lstStyle>
          <a:p>
            <a:pPr lvl="0"/>
            <a:r>
              <a:rPr lang="en-US" dirty="0" err="1"/>
              <a:t>SubTitle</a:t>
            </a:r>
            <a:endParaRPr lang="en-US" dirty="0"/>
          </a:p>
        </p:txBody>
      </p:sp>
    </p:spTree>
    <p:extLst>
      <p:ext uri="{BB962C8B-B14F-4D97-AF65-F5344CB8AC3E}">
        <p14:creationId xmlns:p14="http://schemas.microsoft.com/office/powerpoint/2010/main" val="114510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5DC1B17A-42E5-4827-B5BE-2670B557C295}"/>
              </a:ext>
            </a:extLst>
          </p:cNvPr>
          <p:cNvSpPr/>
          <p:nvPr userDrawn="1"/>
        </p:nvSpPr>
        <p:spPr>
          <a:xfrm flipH="1">
            <a:off x="11122428" y="6221161"/>
            <a:ext cx="106956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id="{41CCE111-59C4-4620-A682-7B71FC50DAC9}"/>
              </a:ext>
            </a:extLst>
          </p:cNvPr>
          <p:cNvSpPr>
            <a:spLocks noGrp="1"/>
          </p:cNvSpPr>
          <p:nvPr>
            <p:ph type="sldNum" sz="quarter" idx="12"/>
          </p:nvPr>
        </p:nvSpPr>
        <p:spPr>
          <a:xfrm>
            <a:off x="11504815" y="6267091"/>
            <a:ext cx="57386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a16="http://schemas.microsoft.com/office/drawing/2014/main" id="{8244B392-AC48-4B2D-BF49-8459840DE26F}"/>
              </a:ext>
            </a:extLst>
          </p:cNvPr>
          <p:cNvSpPr/>
          <p:nvPr userDrawn="1"/>
        </p:nvSpPr>
        <p:spPr>
          <a:xfrm rot="10800000" flipH="1">
            <a:off x="272754" y="6221603"/>
            <a:ext cx="146517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id="{D801F2CC-04D6-48E5-9020-23F53EF72809}"/>
              </a:ext>
            </a:extLst>
          </p:cNvPr>
          <p:cNvSpPr>
            <a:spLocks noGrp="1"/>
          </p:cNvSpPr>
          <p:nvPr>
            <p:ph type="dt" sz="half" idx="10"/>
          </p:nvPr>
        </p:nvSpPr>
        <p:spPr>
          <a:xfrm>
            <a:off x="371673"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14" name="Google Shape;79;p5">
            <a:extLst>
              <a:ext uri="{FF2B5EF4-FFF2-40B4-BE49-F238E27FC236}">
                <a16:creationId xmlns:a16="http://schemas.microsoft.com/office/drawing/2014/main" id="{5668860F-19A7-4440-A20F-147FDD68D328}"/>
              </a:ext>
            </a:extLst>
          </p:cNvPr>
          <p:cNvSpPr txBox="1">
            <a:spLocks noGrp="1"/>
          </p:cNvSpPr>
          <p:nvPr>
            <p:ph type="body" idx="1" hasCustomPrompt="1"/>
          </p:nvPr>
        </p:nvSpPr>
        <p:spPr>
          <a:xfrm>
            <a:off x="529205" y="1006453"/>
            <a:ext cx="11549475" cy="5080789"/>
          </a:xfrm>
          <a:prstGeom prst="rect">
            <a:avLst/>
          </a:prstGeom>
        </p:spPr>
        <p:txBody>
          <a:bodyPr spcFirstLastPara="1" wrap="square" lIns="91425" tIns="91425" rIns="91425" bIns="91425" anchor="ctr" anchorCtr="0"/>
          <a:lstStyle>
            <a:lvl1pPr marL="76200" lvl="0" indent="0" algn="l">
              <a:spcBef>
                <a:spcPts val="600"/>
              </a:spcBef>
              <a:spcAft>
                <a:spcPts val="0"/>
              </a:spcAft>
              <a:buSzPts val="2400"/>
              <a:buNone/>
              <a:defRPr>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en-US" b="1" dirty="0"/>
              <a:t>Details</a:t>
            </a:r>
            <a:endParaRPr lang="ar-SA" b="1" dirty="0"/>
          </a:p>
        </p:txBody>
      </p:sp>
      <p:grpSp>
        <p:nvGrpSpPr>
          <p:cNvPr id="15" name="Group 14">
            <a:extLst>
              <a:ext uri="{FF2B5EF4-FFF2-40B4-BE49-F238E27FC236}">
                <a16:creationId xmlns:a16="http://schemas.microsoft.com/office/drawing/2014/main" id="{66B8A655-DD86-4892-BF52-16BCF5CF8635}"/>
              </a:ext>
            </a:extLst>
          </p:cNvPr>
          <p:cNvGrpSpPr/>
          <p:nvPr userDrawn="1"/>
        </p:nvGrpSpPr>
        <p:grpSpPr>
          <a:xfrm>
            <a:off x="1806341" y="6265210"/>
            <a:ext cx="2557587" cy="380661"/>
            <a:chOff x="2786710" y="4680483"/>
            <a:chExt cx="2557587" cy="383285"/>
          </a:xfrm>
        </p:grpSpPr>
        <p:pic>
          <p:nvPicPr>
            <p:cNvPr id="16" name="Picture 15">
              <a:extLst>
                <a:ext uri="{FF2B5EF4-FFF2-40B4-BE49-F238E27FC236}">
                  <a16:creationId xmlns:a16="http://schemas.microsoft.com/office/drawing/2014/main" id="{487DF495-839D-4469-A05A-62B06DF5E663}"/>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2786710" y="4680483"/>
              <a:ext cx="383285" cy="383285"/>
            </a:xfrm>
            <a:prstGeom prst="rect">
              <a:avLst/>
            </a:prstGeom>
          </p:spPr>
        </p:pic>
        <p:grpSp>
          <p:nvGrpSpPr>
            <p:cNvPr id="18" name="Group 17">
              <a:extLst>
                <a:ext uri="{FF2B5EF4-FFF2-40B4-BE49-F238E27FC236}">
                  <a16:creationId xmlns:a16="http://schemas.microsoft.com/office/drawing/2014/main" id="{FFAC5E4D-8A74-4B7A-BC54-8C3B3FDC97E6}"/>
                </a:ext>
              </a:extLst>
            </p:cNvPr>
            <p:cNvGrpSpPr/>
            <p:nvPr userDrawn="1"/>
          </p:nvGrpSpPr>
          <p:grpSpPr>
            <a:xfrm>
              <a:off x="3169389" y="4741323"/>
              <a:ext cx="2174908" cy="263413"/>
              <a:chOff x="6463381" y="4741323"/>
              <a:chExt cx="2174908" cy="263413"/>
            </a:xfrm>
          </p:grpSpPr>
          <p:sp>
            <p:nvSpPr>
              <p:cNvPr id="19" name="TextBox 18">
                <a:extLst>
                  <a:ext uri="{FF2B5EF4-FFF2-40B4-BE49-F238E27FC236}">
                    <a16:creationId xmlns:a16="http://schemas.microsoft.com/office/drawing/2014/main" id="{8400AE3C-6492-4126-84CA-9B14F862593C}"/>
                  </a:ext>
                </a:extLst>
              </p:cNvPr>
              <p:cNvSpPr txBox="1"/>
              <p:nvPr userDrawn="1"/>
            </p:nvSpPr>
            <p:spPr>
              <a:xfrm>
                <a:off x="6463381" y="4741323"/>
                <a:ext cx="2174908"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Email :</a:t>
                </a:r>
                <a:r>
                  <a:rPr lang="en-US" sz="1100" dirty="0">
                    <a:solidFill>
                      <a:schemeClr val="bg1"/>
                    </a:solidFill>
                  </a:rPr>
                  <a:t>info@alkafeel.edu.iq</a:t>
                </a:r>
              </a:p>
            </p:txBody>
          </p:sp>
          <p:sp>
            <p:nvSpPr>
              <p:cNvPr id="20" name="TextBox 19">
                <a:extLst>
                  <a:ext uri="{FF2B5EF4-FFF2-40B4-BE49-F238E27FC236}">
                    <a16:creationId xmlns:a16="http://schemas.microsoft.com/office/drawing/2014/main" id="{2B158153-F695-4B33-8642-1A0EAFE058EB}"/>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grpSp>
        <p:nvGrpSpPr>
          <p:cNvPr id="21" name="Group 20">
            <a:extLst>
              <a:ext uri="{FF2B5EF4-FFF2-40B4-BE49-F238E27FC236}">
                <a16:creationId xmlns:a16="http://schemas.microsoft.com/office/drawing/2014/main" id="{09B456AB-22B2-4FA9-809A-639D9B5FCF70}"/>
              </a:ext>
            </a:extLst>
          </p:cNvPr>
          <p:cNvGrpSpPr/>
          <p:nvPr userDrawn="1"/>
        </p:nvGrpSpPr>
        <p:grpSpPr>
          <a:xfrm>
            <a:off x="3801101" y="6183529"/>
            <a:ext cx="2804336" cy="527788"/>
            <a:chOff x="2276499" y="3408302"/>
            <a:chExt cx="2804336" cy="527788"/>
          </a:xfrm>
        </p:grpSpPr>
        <p:pic>
          <p:nvPicPr>
            <p:cNvPr id="22" name="Picture 21">
              <a:extLst>
                <a:ext uri="{FF2B5EF4-FFF2-40B4-BE49-F238E27FC236}">
                  <a16:creationId xmlns:a16="http://schemas.microsoft.com/office/drawing/2014/main" id="{80EAE3E0-44D0-46B2-937B-EAEE4C7E467C}"/>
                </a:ext>
              </a:extLst>
            </p:cNvPr>
            <p:cNvPicPr>
              <a:picLocks noChangeAspect="1"/>
            </p:cNvPicPr>
            <p:nvPr userDrawn="1"/>
          </p:nvPicPr>
          <p:blipFill>
            <a:blip r:embed="rId3" cstate="hq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2276499" y="3408302"/>
              <a:ext cx="735959" cy="527788"/>
            </a:xfrm>
            <a:prstGeom prst="rect">
              <a:avLst/>
            </a:prstGeom>
          </p:spPr>
        </p:pic>
        <p:grpSp>
          <p:nvGrpSpPr>
            <p:cNvPr id="23" name="Group 22">
              <a:extLst>
                <a:ext uri="{FF2B5EF4-FFF2-40B4-BE49-F238E27FC236}">
                  <a16:creationId xmlns:a16="http://schemas.microsoft.com/office/drawing/2014/main" id="{354112FD-5A25-4014-B4FD-C7F661F6110A}"/>
                </a:ext>
              </a:extLst>
            </p:cNvPr>
            <p:cNvGrpSpPr/>
            <p:nvPr userDrawn="1"/>
          </p:nvGrpSpPr>
          <p:grpSpPr>
            <a:xfrm>
              <a:off x="2845992" y="3568276"/>
              <a:ext cx="2234843" cy="261610"/>
              <a:chOff x="6538000" y="4741322"/>
              <a:chExt cx="2234843" cy="263413"/>
            </a:xfrm>
          </p:grpSpPr>
          <p:sp>
            <p:nvSpPr>
              <p:cNvPr id="24" name="TextBox 23">
                <a:extLst>
                  <a:ext uri="{FF2B5EF4-FFF2-40B4-BE49-F238E27FC236}">
                    <a16:creationId xmlns:a16="http://schemas.microsoft.com/office/drawing/2014/main" id="{38EB65AC-D5FB-4AB4-8C39-80DBEDDEF7A8}"/>
                  </a:ext>
                </a:extLst>
              </p:cNvPr>
              <p:cNvSpPr txBox="1"/>
              <p:nvPr userDrawn="1"/>
            </p:nvSpPr>
            <p:spPr>
              <a:xfrm>
                <a:off x="6538000" y="4741322"/>
                <a:ext cx="2234843"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Website :</a:t>
                </a:r>
                <a:r>
                  <a:rPr lang="en-US" sz="1100" dirty="0">
                    <a:solidFill>
                      <a:schemeClr val="bg1"/>
                    </a:solidFill>
                  </a:rPr>
                  <a:t>http://Alkafeel.edu.iq</a:t>
                </a:r>
              </a:p>
            </p:txBody>
          </p:sp>
          <p:sp>
            <p:nvSpPr>
              <p:cNvPr id="25" name="TextBox 24">
                <a:extLst>
                  <a:ext uri="{FF2B5EF4-FFF2-40B4-BE49-F238E27FC236}">
                    <a16:creationId xmlns:a16="http://schemas.microsoft.com/office/drawing/2014/main" id="{3677BC36-AB45-4868-BDB7-56C8683913A3}"/>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
        <p:nvSpPr>
          <p:cNvPr id="27" name="Arrow: Pentagon 26">
            <a:extLst>
              <a:ext uri="{FF2B5EF4-FFF2-40B4-BE49-F238E27FC236}">
                <a16:creationId xmlns:a16="http://schemas.microsoft.com/office/drawing/2014/main" id="{DB1419E4-4C95-4933-9088-533031767AEC}"/>
              </a:ext>
            </a:extLst>
          </p:cNvPr>
          <p:cNvSpPr/>
          <p:nvPr userDrawn="1"/>
        </p:nvSpPr>
        <p:spPr>
          <a:xfrm flipH="1">
            <a:off x="10801883" y="94392"/>
            <a:ext cx="1390116" cy="77909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صورة 1">
            <a:extLst>
              <a:ext uri="{FF2B5EF4-FFF2-40B4-BE49-F238E27FC236}">
                <a16:creationId xmlns:a16="http://schemas.microsoft.com/office/drawing/2014/main" id="{BF5E8E17-3DFA-41DB-B46D-F4A5C3C3DB5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208302" y="98779"/>
            <a:ext cx="719257" cy="741451"/>
          </a:xfrm>
          <a:prstGeom prst="rect">
            <a:avLst/>
          </a:prstGeom>
        </p:spPr>
      </p:pic>
      <p:sp>
        <p:nvSpPr>
          <p:cNvPr id="30" name="Google Shape;78;p5">
            <a:extLst>
              <a:ext uri="{FF2B5EF4-FFF2-40B4-BE49-F238E27FC236}">
                <a16:creationId xmlns:a16="http://schemas.microsoft.com/office/drawing/2014/main" id="{D42B2945-53BD-4C9A-802F-AC330CBF3A7D}"/>
              </a:ext>
            </a:extLst>
          </p:cNvPr>
          <p:cNvSpPr txBox="1">
            <a:spLocks noGrp="1"/>
          </p:cNvSpPr>
          <p:nvPr>
            <p:ph type="title" hasCustomPrompt="1"/>
          </p:nvPr>
        </p:nvSpPr>
        <p:spPr>
          <a:xfrm>
            <a:off x="1229067" y="305901"/>
            <a:ext cx="9407628" cy="406736"/>
          </a:xfrm>
          <a:prstGeom prst="rect">
            <a:avLst/>
          </a:prstGeom>
        </p:spPr>
        <p:txBody>
          <a:bodyPr spcFirstLastPara="1" wrap="square" lIns="91425" tIns="91425" rIns="91425" bIns="91425" anchor="ctr" anchorCtr="0"/>
          <a:lstStyle>
            <a:lvl1pPr lvl="0" algn="l">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dirty="0"/>
              <a:t>Title</a:t>
            </a:r>
            <a:endParaRPr dirty="0"/>
          </a:p>
        </p:txBody>
      </p:sp>
      <p:sp>
        <p:nvSpPr>
          <p:cNvPr id="31" name="Arrow: Pentagon 30">
            <a:extLst>
              <a:ext uri="{FF2B5EF4-FFF2-40B4-BE49-F238E27FC236}">
                <a16:creationId xmlns:a16="http://schemas.microsoft.com/office/drawing/2014/main" id="{CF8ACE1E-B011-4A84-8C6B-EC5A84BCC96C}"/>
              </a:ext>
            </a:extLst>
          </p:cNvPr>
          <p:cNvSpPr/>
          <p:nvPr userDrawn="1"/>
        </p:nvSpPr>
        <p:spPr>
          <a:xfrm rot="10800000" flipH="1">
            <a:off x="342004" y="108551"/>
            <a:ext cx="833653" cy="76493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239;p16">
            <a:extLst>
              <a:ext uri="{FF2B5EF4-FFF2-40B4-BE49-F238E27FC236}">
                <a16:creationId xmlns:a16="http://schemas.microsoft.com/office/drawing/2014/main" id="{51093C29-0B93-4657-AED3-FDF929FB8F78}"/>
              </a:ext>
            </a:extLst>
          </p:cNvPr>
          <p:cNvGrpSpPr/>
          <p:nvPr userDrawn="1"/>
        </p:nvGrpSpPr>
        <p:grpSpPr>
          <a:xfrm flipH="1">
            <a:off x="475796" y="305901"/>
            <a:ext cx="347472" cy="288032"/>
            <a:chOff x="2594050" y="1631825"/>
            <a:chExt cx="439625" cy="439625"/>
          </a:xfrm>
          <a:solidFill>
            <a:schemeClr val="accent5">
              <a:lumMod val="20000"/>
              <a:lumOff val="80000"/>
            </a:schemeClr>
          </a:solidFill>
        </p:grpSpPr>
        <p:sp>
          <p:nvSpPr>
            <p:cNvPr id="33" name="Google Shape;240;p16">
              <a:extLst>
                <a:ext uri="{FF2B5EF4-FFF2-40B4-BE49-F238E27FC236}">
                  <a16:creationId xmlns:a16="http://schemas.microsoft.com/office/drawing/2014/main" id="{D741DFC4-3093-494D-888D-CB021DB886F6}"/>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34" name="Google Shape;241;p16">
              <a:extLst>
                <a:ext uri="{FF2B5EF4-FFF2-40B4-BE49-F238E27FC236}">
                  <a16:creationId xmlns:a16="http://schemas.microsoft.com/office/drawing/2014/main" id="{67B83C70-8ECE-4716-943D-2F22333E5466}"/>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2" name="Google Shape;242;p16">
              <a:extLst>
                <a:ext uri="{FF2B5EF4-FFF2-40B4-BE49-F238E27FC236}">
                  <a16:creationId xmlns:a16="http://schemas.microsoft.com/office/drawing/2014/main" id="{78DD374C-E66A-42D5-A2FE-A69BE7181EC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3" name="Google Shape;243;p16">
              <a:extLst>
                <a:ext uri="{FF2B5EF4-FFF2-40B4-BE49-F238E27FC236}">
                  <a16:creationId xmlns:a16="http://schemas.microsoft.com/office/drawing/2014/main" id="{C9117AA7-AA5F-4621-A3D9-FA22B13E47E5}"/>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grpSp>
      <p:sp>
        <p:nvSpPr>
          <p:cNvPr id="2" name="Rectangle 1">
            <a:extLst>
              <a:ext uri="{FF2B5EF4-FFF2-40B4-BE49-F238E27FC236}">
                <a16:creationId xmlns:a16="http://schemas.microsoft.com/office/drawing/2014/main" id="{B48B2958-B7A7-489A-B909-03A008329EB1}"/>
              </a:ext>
            </a:extLst>
          </p:cNvPr>
          <p:cNvSpPr/>
          <p:nvPr userDrawn="1"/>
        </p:nvSpPr>
        <p:spPr>
          <a:xfrm rot="5400000">
            <a:off x="-3375944" y="3305240"/>
            <a:ext cx="6928704" cy="176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6C16464-CFF8-4E34-B354-25BDA408DB5C}"/>
              </a:ext>
            </a:extLst>
          </p:cNvPr>
          <p:cNvSpPr/>
          <p:nvPr userDrawn="1"/>
        </p:nvSpPr>
        <p:spPr>
          <a:xfrm rot="5400000">
            <a:off x="-3207849" y="3308147"/>
            <a:ext cx="6928704" cy="17100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987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803257"/>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ackspacecloud.com/cloud_hosting_products/servers" TargetMode="External"/><Relationship Id="rId2" Type="http://schemas.openxmlformats.org/officeDocument/2006/relationships/hyperlink" Target="http://aws.amazon.com/s3/"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B972B1-420B-4A4F-9373-E84E27CD2BC6}"/>
              </a:ext>
            </a:extLst>
          </p:cNvPr>
          <p:cNvSpPr>
            <a:spLocks noGrp="1"/>
          </p:cNvSpPr>
          <p:nvPr>
            <p:ph type="sldNum" sz="quarter" idx="12"/>
          </p:nvPr>
        </p:nvSpPr>
        <p:spPr/>
        <p:txBody>
          <a:bodyPr/>
          <a:lstStyle/>
          <a:p>
            <a:fld id="{A0EDFBC5-9E83-48A9-A20F-CEAD086DBFA3}" type="slidenum">
              <a:rPr lang="en-US" smtClean="0"/>
              <a:pPr/>
              <a:t>1</a:t>
            </a:fld>
            <a:endParaRPr lang="en-US" dirty="0"/>
          </a:p>
        </p:txBody>
      </p:sp>
      <p:sp>
        <p:nvSpPr>
          <p:cNvPr id="3" name="Date Placeholder 2">
            <a:extLst>
              <a:ext uri="{FF2B5EF4-FFF2-40B4-BE49-F238E27FC236}">
                <a16:creationId xmlns:a16="http://schemas.microsoft.com/office/drawing/2014/main" id="{95E99231-218E-4D9C-A664-891DA558121B}"/>
              </a:ext>
            </a:extLst>
          </p:cNvPr>
          <p:cNvSpPr>
            <a:spLocks noGrp="1"/>
          </p:cNvSpPr>
          <p:nvPr>
            <p:ph type="dt" sz="half" idx="10"/>
          </p:nvPr>
        </p:nvSpPr>
        <p:spPr/>
        <p:txBody>
          <a:bodyPr/>
          <a:lstStyle/>
          <a:p>
            <a:r>
              <a:rPr lang="en-US"/>
              <a:t>2020-2021</a:t>
            </a:r>
            <a:endParaRPr lang="en-US" dirty="0"/>
          </a:p>
        </p:txBody>
      </p:sp>
      <p:sp>
        <p:nvSpPr>
          <p:cNvPr id="11" name="Text Placeholder 4">
            <a:extLst>
              <a:ext uri="{FF2B5EF4-FFF2-40B4-BE49-F238E27FC236}">
                <a16:creationId xmlns:a16="http://schemas.microsoft.com/office/drawing/2014/main" id="{E9853161-B314-47D6-B788-50BF78986CDB}"/>
              </a:ext>
            </a:extLst>
          </p:cNvPr>
          <p:cNvSpPr>
            <a:spLocks noGrp="1"/>
          </p:cNvSpPr>
          <p:nvPr>
            <p:ph type="body" idx="4294967295"/>
          </p:nvPr>
        </p:nvSpPr>
        <p:spPr>
          <a:xfrm>
            <a:off x="3455894" y="1237671"/>
            <a:ext cx="8463352" cy="1091323"/>
          </a:xfrm>
          <a:prstGeom prst="rect">
            <a:avLst/>
          </a:prstGeom>
        </p:spPr>
        <p:txBody>
          <a:bodyPr/>
          <a:lstStyle/>
          <a:p>
            <a:pPr marL="0" indent="0" algn="ctr">
              <a:buNone/>
            </a:pPr>
            <a:r>
              <a:rPr lang="en-US" sz="6000" b="1" dirty="0">
                <a:solidFill>
                  <a:srgbClr val="0070C0"/>
                </a:solidFill>
                <a:effectLst>
                  <a:outerShdw blurRad="38100" dist="38100" dir="2700000" algn="tl">
                    <a:srgbClr val="000000">
                      <a:alpha val="43137"/>
                    </a:srgbClr>
                  </a:outerShdw>
                </a:effectLst>
              </a:rPr>
              <a:t>New Technique </a:t>
            </a:r>
            <a:r>
              <a:rPr lang="en-US" sz="6000" b="1" dirty="0" smtClean="0">
                <a:solidFill>
                  <a:srgbClr val="0070C0"/>
                </a:solidFill>
                <a:effectLst>
                  <a:outerShdw blurRad="38100" dist="38100" dir="2700000" algn="tl">
                    <a:srgbClr val="000000">
                      <a:alpha val="43137"/>
                    </a:srgbClr>
                  </a:outerShdw>
                </a:effectLst>
              </a:rPr>
              <a:t>of </a:t>
            </a:r>
            <a:r>
              <a:rPr lang="en-US" sz="6000" b="1" dirty="0">
                <a:solidFill>
                  <a:srgbClr val="0070C0"/>
                </a:solidFill>
                <a:effectLst>
                  <a:outerShdw blurRad="38100" dist="38100" dir="2700000" algn="tl">
                    <a:srgbClr val="000000">
                      <a:alpha val="43137"/>
                    </a:srgbClr>
                  </a:outerShdw>
                </a:effectLst>
              </a:rPr>
              <a:t>Computing </a:t>
            </a:r>
            <a:r>
              <a:rPr lang="en-US" sz="6000" b="1" dirty="0" smtClean="0">
                <a:solidFill>
                  <a:srgbClr val="0070C0"/>
                </a:solidFill>
                <a:effectLst>
                  <a:outerShdw blurRad="38100" dist="38100" dir="2700000" algn="tl">
                    <a:srgbClr val="000000">
                      <a:alpha val="43137"/>
                    </a:srgbClr>
                  </a:outerShdw>
                </a:effectLst>
              </a:rPr>
              <a:t>of </a:t>
            </a:r>
            <a:r>
              <a:rPr lang="en-US" sz="6000" b="1" dirty="0">
                <a:solidFill>
                  <a:srgbClr val="0070C0"/>
                </a:solidFill>
                <a:effectLst>
                  <a:outerShdw blurRad="38100" dist="38100" dir="2700000" algn="tl">
                    <a:srgbClr val="000000">
                      <a:alpha val="43137"/>
                    </a:srgbClr>
                  </a:outerShdw>
                </a:effectLst>
              </a:rPr>
              <a:t>Clouds </a:t>
            </a:r>
            <a:r>
              <a:rPr lang="en-US" sz="6000" b="1" dirty="0" smtClean="0">
                <a:solidFill>
                  <a:srgbClr val="0070C0"/>
                </a:solidFill>
                <a:effectLst>
                  <a:outerShdw blurRad="38100" dist="38100" dir="2700000" algn="tl">
                    <a:srgbClr val="000000">
                      <a:alpha val="43137"/>
                    </a:srgbClr>
                  </a:outerShdw>
                </a:effectLst>
              </a:rPr>
              <a:t>in </a:t>
            </a:r>
            <a:r>
              <a:rPr lang="en-US" sz="6000" b="1" dirty="0">
                <a:solidFill>
                  <a:srgbClr val="0070C0"/>
                </a:solidFill>
                <a:effectLst>
                  <a:outerShdw blurRad="38100" dist="38100" dir="2700000" algn="tl">
                    <a:srgbClr val="000000">
                      <a:alpha val="43137"/>
                    </a:srgbClr>
                  </a:outerShdw>
                </a:effectLst>
              </a:rPr>
              <a:t>Internet</a:t>
            </a:r>
          </a:p>
        </p:txBody>
      </p:sp>
      <p:sp>
        <p:nvSpPr>
          <p:cNvPr id="15" name="مستطيل 14"/>
          <p:cNvSpPr/>
          <p:nvPr/>
        </p:nvSpPr>
        <p:spPr>
          <a:xfrm>
            <a:off x="3966882" y="4235766"/>
            <a:ext cx="7952364" cy="2031325"/>
          </a:xfrm>
          <a:prstGeom prst="rect">
            <a:avLst/>
          </a:prstGeom>
        </p:spPr>
        <p:txBody>
          <a:bodyPr wrap="square">
            <a:spAutoFit/>
          </a:bodyPr>
          <a:lstStyle/>
          <a:p>
            <a:pPr algn="ctr">
              <a:lnSpc>
                <a:spcPct val="150000"/>
              </a:lnSpc>
            </a:pPr>
            <a:r>
              <a:rPr lang="ar-IQ" sz="2800" b="1" dirty="0">
                <a:solidFill>
                  <a:schemeClr val="accent3">
                    <a:lumMod val="75000"/>
                  </a:schemeClr>
                </a:solidFill>
                <a:latin typeface="ae_AlMothnna" panose="020B0803030604020204" pitchFamily="34" charset="-78"/>
                <a:cs typeface="ae_AlMothnna" panose="020B0803030604020204" pitchFamily="34" charset="-78"/>
              </a:rPr>
              <a:t>م. د. علي محسن </a:t>
            </a:r>
            <a:r>
              <a:rPr lang="ar-IQ" sz="2800" b="1" dirty="0" smtClean="0">
                <a:solidFill>
                  <a:schemeClr val="accent3">
                    <a:lumMod val="75000"/>
                  </a:schemeClr>
                </a:solidFill>
                <a:latin typeface="ae_AlMothnna" panose="020B0803030604020204" pitchFamily="34" charset="-78"/>
                <a:cs typeface="ae_AlMothnna" panose="020B0803030604020204" pitchFamily="34" charset="-78"/>
              </a:rPr>
              <a:t>الابراهيمي</a:t>
            </a:r>
            <a:endParaRPr lang="en-US" sz="2800" b="1" dirty="0" smtClean="0">
              <a:solidFill>
                <a:schemeClr val="accent3">
                  <a:lumMod val="75000"/>
                </a:schemeClr>
              </a:solidFill>
              <a:latin typeface="ae_AlMothnna" panose="020B0803030604020204" pitchFamily="34" charset="-78"/>
              <a:cs typeface="ae_AlMothnna" panose="020B0803030604020204" pitchFamily="34" charset="-78"/>
            </a:endParaRPr>
          </a:p>
          <a:p>
            <a:pPr algn="ctr">
              <a:lnSpc>
                <a:spcPct val="150000"/>
              </a:lnSpc>
            </a:pPr>
            <a:r>
              <a:rPr lang="ar-IQ" sz="2800" b="1" dirty="0" smtClean="0">
                <a:cs typeface="+mj-cs"/>
              </a:rPr>
              <a:t>قسم </a:t>
            </a:r>
            <a:r>
              <a:rPr lang="ar-IQ" sz="2800" b="1" dirty="0">
                <a:cs typeface="+mj-cs"/>
              </a:rPr>
              <a:t>هندسة تقنيات الحاسوب / كلية الهندسة التقنية / جامعة الكفيل</a:t>
            </a:r>
          </a:p>
          <a:p>
            <a:pPr algn="ctr">
              <a:lnSpc>
                <a:spcPct val="150000"/>
              </a:lnSpc>
            </a:pPr>
            <a:r>
              <a:rPr lang="en-US" sz="2800" b="1" dirty="0" smtClean="0">
                <a:cs typeface="+mj-cs"/>
              </a:rPr>
              <a:t>2020-2021</a:t>
            </a:r>
            <a:endParaRPr lang="ar-IQ" sz="2800" b="1" dirty="0">
              <a:cs typeface="+mj-cs"/>
            </a:endParaRPr>
          </a:p>
        </p:txBody>
      </p:sp>
    </p:spTree>
    <p:extLst>
      <p:ext uri="{BB962C8B-B14F-4D97-AF65-F5344CB8AC3E}">
        <p14:creationId xmlns:p14="http://schemas.microsoft.com/office/powerpoint/2010/main" val="338461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10</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5" name="مستطيل 4"/>
          <p:cNvSpPr/>
          <p:nvPr/>
        </p:nvSpPr>
        <p:spPr>
          <a:xfrm>
            <a:off x="371673" y="906454"/>
            <a:ext cx="11566062" cy="1446550"/>
          </a:xfrm>
          <a:prstGeom prst="rect">
            <a:avLst/>
          </a:prstGeom>
        </p:spPr>
        <p:txBody>
          <a:bodyPr wrap="square">
            <a:spAutoFit/>
          </a:bodyPr>
          <a:lstStyle/>
          <a:p>
            <a:pPr algn="just"/>
            <a:r>
              <a:rPr lang="en-US" sz="3200" b="1" dirty="0">
                <a:solidFill>
                  <a:srgbClr val="FF0000"/>
                </a:solidFill>
                <a:latin typeface="Comic Sans MS" panose="030F0702030302020204" pitchFamily="66" charset="0"/>
              </a:rPr>
              <a:t>Public cloud: </a:t>
            </a:r>
            <a:r>
              <a:rPr lang="en-US" sz="2800" dirty="0">
                <a:latin typeface="Comic Sans MS" panose="030F0702030302020204" pitchFamily="66" charset="0"/>
              </a:rPr>
              <a:t>In Public cloud the computing infrastructure is hosted by the cloud vendor. The customer has no visibility and control over where the computing infrastructure is hosted. </a:t>
            </a:r>
            <a:endParaRPr lang="en-US" sz="3200" dirty="0">
              <a:latin typeface="Comic Sans MS" panose="030F0702030302020204" pitchFamily="66" charset="0"/>
            </a:endParaRPr>
          </a:p>
        </p:txBody>
      </p:sp>
      <p:sp>
        <p:nvSpPr>
          <p:cNvPr id="6" name="مستطيل 5"/>
          <p:cNvSpPr/>
          <p:nvPr/>
        </p:nvSpPr>
        <p:spPr>
          <a:xfrm>
            <a:off x="6525491" y="2755776"/>
            <a:ext cx="5553189" cy="3108543"/>
          </a:xfrm>
          <a:prstGeom prst="rect">
            <a:avLst/>
          </a:prstGeom>
        </p:spPr>
        <p:txBody>
          <a:bodyPr wrap="square">
            <a:spAutoFit/>
          </a:bodyPr>
          <a:lstStyle/>
          <a:p>
            <a:pPr algn="just" rtl="1"/>
            <a:r>
              <a:rPr lang="ar-IQ" sz="2800" b="1" dirty="0">
                <a:solidFill>
                  <a:srgbClr val="7030A0"/>
                </a:solidFill>
              </a:rPr>
              <a:t>السحابة العامة: </a:t>
            </a:r>
            <a:r>
              <a:rPr lang="ar-IQ" sz="2800" dirty="0">
                <a:solidFill>
                  <a:srgbClr val="7030A0"/>
                </a:solidFill>
              </a:rPr>
              <a:t>ربما تكون أكثر أنواع هندسة الحوسبة السحابية شيوعا، فالسحابة العامة يمتلكها ويشغلها طرف ثالث، وتتيح مواردها للعملاء، في الغالب على أساس الاشتراك. ومن الأمثلة على خدمات سحابة تجارية عامة، "دروب بوكس" (</a:t>
            </a:r>
            <a:r>
              <a:rPr lang="ar-IQ" sz="2800" dirty="0" err="1">
                <a:solidFill>
                  <a:srgbClr val="7030A0"/>
                </a:solidFill>
              </a:rPr>
              <a:t>Dropbox</a:t>
            </a:r>
            <a:r>
              <a:rPr lang="ar-IQ" sz="2800" dirty="0">
                <a:solidFill>
                  <a:srgbClr val="7030A0"/>
                </a:solidFill>
              </a:rPr>
              <a:t>) و"مايكروسوفت </a:t>
            </a:r>
            <a:r>
              <a:rPr lang="ar-IQ" sz="2800" dirty="0" err="1">
                <a:solidFill>
                  <a:srgbClr val="7030A0"/>
                </a:solidFill>
              </a:rPr>
              <a:t>آزور</a:t>
            </a:r>
            <a:r>
              <a:rPr lang="ar-IQ" sz="2800" dirty="0">
                <a:solidFill>
                  <a:srgbClr val="7030A0"/>
                </a:solidFill>
              </a:rPr>
              <a:t>" (</a:t>
            </a:r>
            <a:r>
              <a:rPr lang="ar-IQ" sz="2800" dirty="0" err="1">
                <a:solidFill>
                  <a:srgbClr val="7030A0"/>
                </a:solidFill>
              </a:rPr>
              <a:t>Microsoft</a:t>
            </a:r>
            <a:r>
              <a:rPr lang="ar-IQ" sz="2800" dirty="0">
                <a:solidFill>
                  <a:srgbClr val="7030A0"/>
                </a:solidFill>
              </a:rPr>
              <a:t> </a:t>
            </a:r>
            <a:r>
              <a:rPr lang="ar-IQ" sz="2800" dirty="0" err="1">
                <a:solidFill>
                  <a:srgbClr val="7030A0"/>
                </a:solidFill>
              </a:rPr>
              <a:t>Azure</a:t>
            </a:r>
            <a:r>
              <a:rPr lang="ar-IQ" sz="2800" dirty="0">
                <a:solidFill>
                  <a:srgbClr val="7030A0"/>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234" y="2595812"/>
            <a:ext cx="5723641" cy="342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2541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11</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5" name="مستطيل 4"/>
          <p:cNvSpPr/>
          <p:nvPr/>
        </p:nvSpPr>
        <p:spPr>
          <a:xfrm>
            <a:off x="371672" y="1013936"/>
            <a:ext cx="11707007" cy="1877437"/>
          </a:xfrm>
          <a:prstGeom prst="rect">
            <a:avLst/>
          </a:prstGeom>
        </p:spPr>
        <p:txBody>
          <a:bodyPr wrap="square">
            <a:spAutoFit/>
          </a:bodyPr>
          <a:lstStyle/>
          <a:p>
            <a:pPr algn="just"/>
            <a:r>
              <a:rPr lang="en-US" sz="3200" b="1" dirty="0">
                <a:solidFill>
                  <a:srgbClr val="FF0000"/>
                </a:solidFill>
                <a:latin typeface="Comic Sans MS" panose="030F0702030302020204" pitchFamily="66" charset="0"/>
              </a:rPr>
              <a:t>Private cloud: </a:t>
            </a:r>
            <a:r>
              <a:rPr lang="en-US" sz="2800" dirty="0">
                <a:latin typeface="Comic Sans MS" panose="030F0702030302020204" pitchFamily="66" charset="0"/>
              </a:rPr>
              <a:t>The computing infrastructure is dedicated to a particular organization and not shared with other organizations. Private clouds are more expensive and more secure when compared to public clouds.</a:t>
            </a:r>
          </a:p>
        </p:txBody>
      </p:sp>
      <p:sp>
        <p:nvSpPr>
          <p:cNvPr id="6" name="مستطيل 5"/>
          <p:cNvSpPr/>
          <p:nvPr/>
        </p:nvSpPr>
        <p:spPr>
          <a:xfrm>
            <a:off x="5932881" y="2891373"/>
            <a:ext cx="6096000" cy="3108543"/>
          </a:xfrm>
          <a:prstGeom prst="rect">
            <a:avLst/>
          </a:prstGeom>
        </p:spPr>
        <p:txBody>
          <a:bodyPr>
            <a:spAutoFit/>
          </a:bodyPr>
          <a:lstStyle/>
          <a:p>
            <a:pPr algn="just" rtl="1"/>
            <a:r>
              <a:rPr lang="ar-IQ" sz="2800" b="1" dirty="0">
                <a:solidFill>
                  <a:srgbClr val="7030A0"/>
                </a:solidFill>
              </a:rPr>
              <a:t>السحابة الخاصة: </a:t>
            </a:r>
            <a:r>
              <a:rPr lang="ar-IQ" sz="2800" dirty="0">
                <a:solidFill>
                  <a:srgbClr val="7030A0"/>
                </a:solidFill>
              </a:rPr>
              <a:t>الاختلاف الوحيد بين السحابة العامة والخاصة هو من يمتلكها ويقوم بتشغيلها. عادة ما تكون السحابة الخاصة مملوكة لشركة أو مؤسسة واحدة، ويتم استخدامها حصريا من قبل هذا الكيان. وهي شبكة خاصة تحتفظ بجميع مواردها للأعمال التجارية؛ لكن ما يزال من الممكن الوصول إليها عن بُعد بدلا من مراكز البيانات الموجودة في الموقع.</a:t>
            </a: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30" y="2957274"/>
            <a:ext cx="5977808" cy="2822854"/>
          </a:xfrm>
          <a:prstGeom prst="rect">
            <a:avLst/>
          </a:prstGeom>
        </p:spPr>
      </p:pic>
    </p:spTree>
    <p:extLst>
      <p:ext uri="{BB962C8B-B14F-4D97-AF65-F5344CB8AC3E}">
        <p14:creationId xmlns:p14="http://schemas.microsoft.com/office/powerpoint/2010/main" val="285357165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12</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4" name="مستطيل 3"/>
          <p:cNvSpPr/>
          <p:nvPr/>
        </p:nvSpPr>
        <p:spPr>
          <a:xfrm>
            <a:off x="484908" y="930808"/>
            <a:ext cx="11707091" cy="1938992"/>
          </a:xfrm>
          <a:prstGeom prst="rect">
            <a:avLst/>
          </a:prstGeom>
        </p:spPr>
        <p:txBody>
          <a:bodyPr wrap="square">
            <a:spAutoFit/>
          </a:bodyPr>
          <a:lstStyle/>
          <a:p>
            <a:pPr algn="just"/>
            <a:r>
              <a:rPr lang="en-US" sz="3600" b="1" dirty="0">
                <a:solidFill>
                  <a:srgbClr val="FF0000"/>
                </a:solidFill>
                <a:latin typeface="Comic Sans MS" panose="030F0702030302020204" pitchFamily="66" charset="0"/>
              </a:rPr>
              <a:t>Hybrid </a:t>
            </a:r>
            <a:r>
              <a:rPr lang="en-US" sz="3600" b="1" dirty="0" smtClean="0">
                <a:solidFill>
                  <a:srgbClr val="FF0000"/>
                </a:solidFill>
                <a:latin typeface="Comic Sans MS" panose="030F0702030302020204" pitchFamily="66" charset="0"/>
              </a:rPr>
              <a:t>cloud: </a:t>
            </a:r>
            <a:r>
              <a:rPr lang="en-US" sz="2800" dirty="0">
                <a:latin typeface="Comic Sans MS" panose="030F0702030302020204" pitchFamily="66" charset="0"/>
              </a:rPr>
              <a:t>Organizations may host critical applications on private clouds and applications with relatively less security concerns on the public cloud. The usage of both private and public clouds together is called hybrid cloud.</a:t>
            </a:r>
          </a:p>
        </p:txBody>
      </p:sp>
      <p:sp>
        <p:nvSpPr>
          <p:cNvPr id="5" name="مستطيل 4"/>
          <p:cNvSpPr/>
          <p:nvPr/>
        </p:nvSpPr>
        <p:spPr>
          <a:xfrm>
            <a:off x="484909" y="3019426"/>
            <a:ext cx="5362774" cy="3108543"/>
          </a:xfrm>
          <a:prstGeom prst="rect">
            <a:avLst/>
          </a:prstGeom>
        </p:spPr>
        <p:txBody>
          <a:bodyPr wrap="square">
            <a:spAutoFit/>
          </a:bodyPr>
          <a:lstStyle/>
          <a:p>
            <a:pPr algn="just" rtl="1"/>
            <a:r>
              <a:rPr lang="ar-IQ" sz="2800" b="1" dirty="0">
                <a:solidFill>
                  <a:srgbClr val="7030A0"/>
                </a:solidFill>
              </a:rPr>
              <a:t>السحابة المختلطة: </a:t>
            </a:r>
            <a:r>
              <a:rPr lang="ar-IQ" sz="2800" dirty="0">
                <a:solidFill>
                  <a:srgbClr val="7030A0"/>
                </a:solidFill>
              </a:rPr>
              <a:t>تجمع السحابة المختلطة بين السحابة العامة والخاصة بطريقة يمكن أن تتدفق البيانات والبرامج والموارد الأخرى بينها بسلاسة. بحيث تسمح بمزيد من المرونة بشكل عام عن طريق السماح للسحابة العامة بتلبية أوجه القصور في متطلبات الحوسبة عندما تكون السحابة الخاصة مشغولة بالكامل.</a:t>
            </a: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094" y="2420487"/>
            <a:ext cx="6233494" cy="3703221"/>
          </a:xfrm>
          <a:prstGeom prst="rect">
            <a:avLst/>
          </a:prstGeom>
        </p:spPr>
      </p:pic>
    </p:spTree>
    <p:extLst>
      <p:ext uri="{BB962C8B-B14F-4D97-AF65-F5344CB8AC3E}">
        <p14:creationId xmlns:p14="http://schemas.microsoft.com/office/powerpoint/2010/main" val="309182612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159" y="795505"/>
            <a:ext cx="7898223" cy="5388717"/>
          </a:xfrm>
          <a:prstGeom prst="rect">
            <a:avLst/>
          </a:prstGeom>
        </p:spPr>
      </p:pic>
    </p:spTree>
    <p:extLst>
      <p:ext uri="{BB962C8B-B14F-4D97-AF65-F5344CB8AC3E}">
        <p14:creationId xmlns:p14="http://schemas.microsoft.com/office/powerpoint/2010/main" val="21115501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5" name="عنصر نائب للنص 2"/>
          <p:cNvSpPr>
            <a:spLocks noGrp="1"/>
          </p:cNvSpPr>
          <p:nvPr>
            <p:ph type="body" idx="1"/>
          </p:nvPr>
        </p:nvSpPr>
        <p:spPr>
          <a:xfrm>
            <a:off x="371673" y="885403"/>
            <a:ext cx="9308101" cy="4966052"/>
          </a:xfrm>
        </p:spPr>
        <p:txBody>
          <a:bodyPr/>
          <a:lstStyle/>
          <a:p>
            <a:pPr algn="l" rtl="0"/>
            <a:r>
              <a:rPr lang="en-US" sz="3600" b="1" dirty="0">
                <a:solidFill>
                  <a:srgbClr val="FF0000"/>
                </a:solidFill>
                <a:latin typeface="Comic Sans MS" panose="030F0702030302020204" pitchFamily="66" charset="0"/>
              </a:rPr>
              <a:t>Types of cloud </a:t>
            </a:r>
            <a:r>
              <a:rPr lang="en-US" sz="3600" b="1" dirty="0" smtClean="0">
                <a:solidFill>
                  <a:srgbClr val="FF0000"/>
                </a:solidFill>
                <a:latin typeface="Comic Sans MS" panose="030F0702030302020204" pitchFamily="66" charset="0"/>
              </a:rPr>
              <a:t>services: </a:t>
            </a:r>
          </a:p>
          <a:p>
            <a:pPr algn="l" rtl="0"/>
            <a:r>
              <a:rPr lang="en-US" dirty="0" smtClean="0">
                <a:latin typeface="Comic Sans MS" panose="030F0702030302020204" pitchFamily="66" charset="0"/>
              </a:rPr>
              <a:t>Based </a:t>
            </a:r>
            <a:r>
              <a:rPr lang="en-US" dirty="0">
                <a:latin typeface="Comic Sans MS" panose="030F0702030302020204" pitchFamily="66" charset="0"/>
              </a:rPr>
              <a:t>on a service that the cloud is offering</a:t>
            </a:r>
            <a:r>
              <a:rPr lang="en-US" dirty="0" smtClean="0">
                <a:latin typeface="Comic Sans MS" panose="030F0702030302020204" pitchFamily="66" charset="0"/>
              </a:rPr>
              <a:t>,</a:t>
            </a:r>
          </a:p>
          <a:p>
            <a:pPr algn="l" rtl="0"/>
            <a:r>
              <a:rPr lang="en-US" dirty="0" smtClean="0">
                <a:latin typeface="Comic Sans MS" panose="030F0702030302020204" pitchFamily="66" charset="0"/>
              </a:rPr>
              <a:t>we </a:t>
            </a:r>
            <a:r>
              <a:rPr lang="en-US" dirty="0">
                <a:latin typeface="Comic Sans MS" panose="030F0702030302020204" pitchFamily="66" charset="0"/>
              </a:rPr>
              <a:t>classify as:</a:t>
            </a:r>
          </a:p>
          <a:p>
            <a:pPr marL="360363" fontAlgn="base">
              <a:buFont typeface="Wingdings" panose="05000000000000000000" pitchFamily="2" charset="2"/>
              <a:buChar char="Ø"/>
              <a:tabLst>
                <a:tab pos="1033463" algn="l"/>
              </a:tabLst>
            </a:pPr>
            <a:r>
              <a:rPr lang="en-US" b="1" dirty="0">
                <a:solidFill>
                  <a:srgbClr val="0070C0"/>
                </a:solidFill>
                <a:latin typeface="Comic Sans MS" panose="030F0702030302020204" pitchFamily="66" charset="0"/>
              </a:rPr>
              <a:t>SaaS</a:t>
            </a:r>
            <a:r>
              <a:rPr lang="en-US" b="1" dirty="0">
                <a:latin typeface="Comic Sans MS" panose="030F0702030302020204" pitchFamily="66" charset="0"/>
              </a:rPr>
              <a:t> </a:t>
            </a:r>
            <a:r>
              <a:rPr lang="en-US" dirty="0">
                <a:latin typeface="Comic Sans MS" panose="030F0702030302020204" pitchFamily="66" charset="0"/>
              </a:rPr>
              <a:t>(</a:t>
            </a:r>
            <a:r>
              <a:rPr lang="en-US" b="1" dirty="0">
                <a:solidFill>
                  <a:srgbClr val="0070C0"/>
                </a:solidFill>
                <a:latin typeface="Comic Sans MS" panose="030F0702030302020204" pitchFamily="66" charset="0"/>
              </a:rPr>
              <a:t>S</a:t>
            </a:r>
            <a:r>
              <a:rPr lang="en-US" dirty="0">
                <a:latin typeface="Comic Sans MS" panose="030F0702030302020204" pitchFamily="66" charset="0"/>
              </a:rPr>
              <a:t>oftware-</a:t>
            </a:r>
            <a:r>
              <a:rPr lang="en-US" b="1" dirty="0">
                <a:solidFill>
                  <a:srgbClr val="0070C0"/>
                </a:solidFill>
                <a:latin typeface="Comic Sans MS" panose="030F0702030302020204" pitchFamily="66" charset="0"/>
              </a:rPr>
              <a:t>a</a:t>
            </a:r>
            <a:r>
              <a:rPr lang="en-US" dirty="0">
                <a:latin typeface="Comic Sans MS" panose="030F0702030302020204" pitchFamily="66" charset="0"/>
              </a:rPr>
              <a:t>s-</a:t>
            </a:r>
            <a:r>
              <a:rPr lang="en-US" b="1" dirty="0">
                <a:solidFill>
                  <a:srgbClr val="0070C0"/>
                </a:solidFill>
                <a:latin typeface="Comic Sans MS" panose="030F0702030302020204" pitchFamily="66" charset="0"/>
              </a:rPr>
              <a:t>a</a:t>
            </a:r>
            <a:r>
              <a:rPr lang="en-US" dirty="0">
                <a:latin typeface="Comic Sans MS" panose="030F0702030302020204" pitchFamily="66" charset="0"/>
              </a:rPr>
              <a:t>-</a:t>
            </a:r>
            <a:r>
              <a:rPr lang="en-US" b="1" dirty="0">
                <a:solidFill>
                  <a:srgbClr val="0070C0"/>
                </a:solidFill>
                <a:latin typeface="Comic Sans MS" panose="030F0702030302020204" pitchFamily="66" charset="0"/>
              </a:rPr>
              <a:t>S</a:t>
            </a:r>
            <a:r>
              <a:rPr lang="en-US" dirty="0">
                <a:latin typeface="Comic Sans MS" panose="030F0702030302020204" pitchFamily="66" charset="0"/>
              </a:rPr>
              <a:t>ervice)  </a:t>
            </a:r>
            <a:endParaRPr lang="en-US" dirty="0" smtClean="0">
              <a:latin typeface="Comic Sans MS" panose="030F0702030302020204" pitchFamily="66" charset="0"/>
            </a:endParaRPr>
          </a:p>
          <a:p>
            <a:pPr marL="360363" fontAlgn="base">
              <a:tabLst>
                <a:tab pos="1033463" algn="l"/>
              </a:tabLst>
            </a:pPr>
            <a:r>
              <a:rPr lang="en-US" dirty="0">
                <a:latin typeface="Comic Sans MS" panose="030F0702030302020204" pitchFamily="66" charset="0"/>
              </a:rPr>
              <a:t>	</a:t>
            </a:r>
            <a:r>
              <a:rPr lang="en-US" dirty="0" smtClean="0">
                <a:latin typeface="Comic Sans MS" panose="030F0702030302020204" pitchFamily="66" charset="0"/>
              </a:rPr>
              <a:t>		</a:t>
            </a:r>
            <a:r>
              <a:rPr lang="en-US" i="1" dirty="0" smtClean="0">
                <a:solidFill>
                  <a:srgbClr val="00B0F0"/>
                </a:solidFill>
              </a:rPr>
              <a:t>g-mail</a:t>
            </a:r>
            <a:endParaRPr lang="en-US" dirty="0">
              <a:solidFill>
                <a:srgbClr val="00B0F0"/>
              </a:solidFill>
              <a:latin typeface="Comic Sans MS" panose="030F0702030302020204" pitchFamily="66" charset="0"/>
            </a:endParaRPr>
          </a:p>
          <a:p>
            <a:pPr marL="360363" fontAlgn="base">
              <a:buFont typeface="Wingdings" panose="05000000000000000000" pitchFamily="2" charset="2"/>
              <a:buChar char="Ø"/>
              <a:tabLst>
                <a:tab pos="1033463" algn="l"/>
              </a:tabLst>
            </a:pPr>
            <a:r>
              <a:rPr lang="en-US" b="1" dirty="0">
                <a:latin typeface="Comic Sans MS" panose="030F0702030302020204" pitchFamily="66" charset="0"/>
              </a:rPr>
              <a:t>PaaS </a:t>
            </a:r>
            <a:r>
              <a:rPr lang="en-US" dirty="0">
                <a:latin typeface="Comic Sans MS" panose="030F0702030302020204" pitchFamily="66" charset="0"/>
              </a:rPr>
              <a:t>(Platform-as-a-Service) </a:t>
            </a:r>
          </a:p>
          <a:p>
            <a:pPr marL="360363" fontAlgn="base">
              <a:tabLst>
                <a:tab pos="1033463" algn="l"/>
              </a:tabLst>
            </a:pPr>
            <a:r>
              <a:rPr lang="en-US" dirty="0">
                <a:latin typeface="Comic Sans MS" panose="030F0702030302020204" pitchFamily="66" charset="0"/>
              </a:rPr>
              <a:t>	</a:t>
            </a:r>
            <a:r>
              <a:rPr lang="en-US" dirty="0">
                <a:solidFill>
                  <a:srgbClr val="00B0F0"/>
                </a:solidFill>
              </a:rPr>
              <a:t>Google’s App &amp; Microsoft’s Azure </a:t>
            </a:r>
            <a:endParaRPr lang="en-US" dirty="0">
              <a:solidFill>
                <a:srgbClr val="00B0F0"/>
              </a:solidFill>
              <a:latin typeface="Comic Sans MS" panose="030F0702030302020204" pitchFamily="66" charset="0"/>
            </a:endParaRPr>
          </a:p>
          <a:p>
            <a:pPr marL="360363" algn="l" rtl="0" fontAlgn="base">
              <a:buFont typeface="Wingdings" panose="05000000000000000000" pitchFamily="2" charset="2"/>
              <a:buChar char="Ø"/>
              <a:tabLst>
                <a:tab pos="1033463" algn="l"/>
              </a:tabLst>
            </a:pPr>
            <a:r>
              <a:rPr lang="en-US" b="1" dirty="0" smtClean="0">
                <a:latin typeface="Comic Sans MS" panose="030F0702030302020204" pitchFamily="66" charset="0"/>
              </a:rPr>
              <a:t>IaaS</a:t>
            </a:r>
            <a:r>
              <a:rPr lang="en-US" b="1" dirty="0">
                <a:latin typeface="Comic Sans MS" panose="030F0702030302020204" pitchFamily="66" charset="0"/>
              </a:rPr>
              <a:t> </a:t>
            </a:r>
            <a:r>
              <a:rPr lang="en-US" dirty="0">
                <a:latin typeface="Comic Sans MS" panose="030F0702030302020204" pitchFamily="66" charset="0"/>
              </a:rPr>
              <a:t>(Infrastructure-as-a-Service</a:t>
            </a:r>
            <a:r>
              <a:rPr lang="en-US" dirty="0" smtClean="0">
                <a:latin typeface="Comic Sans MS" panose="030F0702030302020204" pitchFamily="66" charset="0"/>
              </a:rPr>
              <a:t>) </a:t>
            </a:r>
          </a:p>
          <a:p>
            <a:pPr marL="360363" algn="l" rtl="0" fontAlgn="base">
              <a:tabLst>
                <a:tab pos="1033463" algn="l"/>
              </a:tabLst>
            </a:pPr>
            <a:r>
              <a:rPr lang="en-US" i="1" dirty="0">
                <a:latin typeface="Comic Sans MS" panose="030F0702030302020204" pitchFamily="66" charset="0"/>
              </a:rPr>
              <a:t>	</a:t>
            </a:r>
            <a:r>
              <a:rPr lang="en-US" i="1" dirty="0" smtClean="0">
                <a:latin typeface="Comic Sans MS" panose="030F0702030302020204" pitchFamily="66" charset="0"/>
              </a:rPr>
              <a:t>	</a:t>
            </a:r>
            <a:r>
              <a:rPr lang="en-US" i="1" dirty="0" smtClean="0">
                <a:solidFill>
                  <a:srgbClr val="00B0F0"/>
                </a:solidFill>
              </a:rPr>
              <a:t>SUSE &amp; OpenStack </a:t>
            </a:r>
            <a:r>
              <a:rPr lang="en-US" i="1" dirty="0">
                <a:solidFill>
                  <a:srgbClr val="00B0F0"/>
                </a:solidFill>
              </a:rPr>
              <a:t>Cloud</a:t>
            </a:r>
            <a:endParaRPr lang="en-US" dirty="0">
              <a:solidFill>
                <a:srgbClr val="00B0F0"/>
              </a:solidFill>
              <a:latin typeface="Comic Sans MS" panose="030F0702030302020204" pitchFamily="66" charset="0"/>
            </a:endParaRPr>
          </a:p>
          <a:p>
            <a:pPr marL="968375" indent="-293688" algn="l" rtl="0"/>
            <a:endParaRPr lang="en-US" dirty="0">
              <a:latin typeface="Comic Sans MS" panose="030F0702030302020204" pitchFamily="66"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619" y="2082360"/>
            <a:ext cx="4821382" cy="4205504"/>
          </a:xfrm>
          <a:prstGeom prst="rect">
            <a:avLst/>
          </a:prstGeom>
        </p:spPr>
      </p:pic>
    </p:spTree>
    <p:extLst>
      <p:ext uri="{BB962C8B-B14F-4D97-AF65-F5344CB8AC3E}">
        <p14:creationId xmlns:p14="http://schemas.microsoft.com/office/powerpoint/2010/main" val="19821679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4" name="مستطيل 3"/>
          <p:cNvSpPr/>
          <p:nvPr/>
        </p:nvSpPr>
        <p:spPr>
          <a:xfrm>
            <a:off x="554182" y="1054012"/>
            <a:ext cx="11374582" cy="1631216"/>
          </a:xfrm>
          <a:prstGeom prst="rect">
            <a:avLst/>
          </a:prstGeom>
        </p:spPr>
        <p:txBody>
          <a:bodyPr wrap="square">
            <a:spAutoFit/>
          </a:bodyPr>
          <a:lstStyle/>
          <a:p>
            <a:pPr algn="just"/>
            <a:r>
              <a:rPr lang="en-US" sz="2800" b="1" dirty="0">
                <a:solidFill>
                  <a:srgbClr val="FF0000"/>
                </a:solidFill>
                <a:latin typeface="Comic Sans MS" panose="030F0702030302020204" pitchFamily="66" charset="0"/>
              </a:rPr>
              <a:t>Software-as-a-service (SaaS)</a:t>
            </a:r>
            <a:r>
              <a:rPr lang="en-US" sz="2400" b="1" dirty="0">
                <a:solidFill>
                  <a:srgbClr val="FF0000"/>
                </a:solidFill>
                <a:latin typeface="Comic Sans MS" panose="030F0702030302020204" pitchFamily="66" charset="0"/>
              </a:rPr>
              <a:t> </a:t>
            </a:r>
            <a:r>
              <a:rPr lang="en-US" sz="2400" dirty="0">
                <a:latin typeface="Comic Sans MS" panose="030F0702030302020204" pitchFamily="66" charset="0"/>
              </a:rPr>
              <a:t>is a method for delivering software applications over the Internet. SaaS helps you host and manage the software application and underlying infrastructure and handle any maintenance (software upgrades and security patching). </a:t>
            </a:r>
            <a:r>
              <a:rPr lang="en-US" sz="2000" dirty="0">
                <a:solidFill>
                  <a:srgbClr val="FA26CD"/>
                </a:solidFill>
                <a:latin typeface="Comic Sans MS" panose="030F0702030302020204" pitchFamily="66" charset="0"/>
              </a:rPr>
              <a:t>(</a:t>
            </a:r>
            <a:r>
              <a:rPr lang="en-US" sz="2000" dirty="0" err="1">
                <a:solidFill>
                  <a:srgbClr val="FA26CD"/>
                </a:solidFill>
                <a:latin typeface="Comic Sans MS" panose="030F0702030302020204" pitchFamily="66" charset="0"/>
              </a:rPr>
              <a:t>gmail</a:t>
            </a:r>
            <a:r>
              <a:rPr lang="en-US" sz="2000" dirty="0">
                <a:solidFill>
                  <a:srgbClr val="FA26CD"/>
                </a:solidFill>
                <a:latin typeface="Comic Sans MS" panose="030F0702030302020204" pitchFamily="66" charset="0"/>
              </a:rPr>
              <a:t> , </a:t>
            </a:r>
            <a:r>
              <a:rPr lang="en-US" sz="2000" dirty="0" err="1">
                <a:solidFill>
                  <a:srgbClr val="FA26CD"/>
                </a:solidFill>
                <a:latin typeface="Comic Sans MS" panose="030F0702030302020204" pitchFamily="66" charset="0"/>
              </a:rPr>
              <a:t>hotmail</a:t>
            </a:r>
            <a:r>
              <a:rPr lang="en-US" sz="2000" dirty="0">
                <a:solidFill>
                  <a:srgbClr val="FA26CD"/>
                </a:solidFill>
                <a:latin typeface="Comic Sans MS" panose="030F0702030302020204" pitchFamily="66" charset="0"/>
              </a:rPr>
              <a:t>, Google docs)</a:t>
            </a:r>
          </a:p>
        </p:txBody>
      </p:sp>
      <p:pic>
        <p:nvPicPr>
          <p:cNvPr id="3074" name="Picture 2" descr="Software as a Service | SAAS - javat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72" y="2734996"/>
            <a:ext cx="5464233" cy="3482327"/>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7107382" y="2846494"/>
            <a:ext cx="4971298" cy="2677656"/>
          </a:xfrm>
          <a:prstGeom prst="rect">
            <a:avLst/>
          </a:prstGeom>
        </p:spPr>
        <p:txBody>
          <a:bodyPr wrap="square">
            <a:spAutoFit/>
          </a:bodyPr>
          <a:lstStyle/>
          <a:p>
            <a:pPr algn="just" rtl="1"/>
            <a:r>
              <a:rPr lang="ar-IQ" sz="2400" dirty="0"/>
              <a:t>البرمجيات كخدمة </a:t>
            </a:r>
            <a:r>
              <a:rPr lang="ar-IQ" sz="2400" dirty="0" smtClean="0"/>
              <a:t>(</a:t>
            </a:r>
            <a:r>
              <a:rPr lang="ar-IQ" sz="2400" dirty="0" err="1"/>
              <a:t>SaaS</a:t>
            </a:r>
            <a:r>
              <a:rPr lang="ar-IQ" sz="2400" dirty="0"/>
              <a:t>)، غالبا ما يكون هذا هو أبسط أنواع منصات الحوسبة السحابية </a:t>
            </a:r>
            <a:r>
              <a:rPr lang="ar-IQ" sz="2400" dirty="0" smtClean="0"/>
              <a:t>حيث يقدم </a:t>
            </a:r>
            <a:r>
              <a:rPr lang="ar-IQ" sz="2400" dirty="0"/>
              <a:t>مشغل الحوسبة السحابية برامج (تعمل على أجهزة الحوسبة الخاصة بصاحب البرامج)؛ مما يمكنك من الوصول إليها عن بُعد. مثال على ذلك </a:t>
            </a:r>
            <a:r>
              <a:rPr lang="ar-IQ" sz="2400" dirty="0" smtClean="0"/>
              <a:t>(</a:t>
            </a:r>
            <a:r>
              <a:rPr lang="ar-IQ" sz="2400" dirty="0" err="1" smtClean="0"/>
              <a:t>Microsoft</a:t>
            </a:r>
            <a:r>
              <a:rPr lang="en-US" sz="2400" dirty="0" smtClean="0"/>
              <a:t> 365</a:t>
            </a:r>
            <a:r>
              <a:rPr lang="ar-IQ" sz="2400" dirty="0" smtClean="0"/>
              <a:t>) </a:t>
            </a:r>
            <a:r>
              <a:rPr lang="ar-IQ" sz="2400" dirty="0"/>
              <a:t>الذي يقدم لك خدمة الدخول لجميع برامج مايكروسوفت المكتبية عن بعد.</a:t>
            </a:r>
          </a:p>
        </p:txBody>
      </p:sp>
    </p:spTree>
    <p:extLst>
      <p:ext uri="{BB962C8B-B14F-4D97-AF65-F5344CB8AC3E}">
        <p14:creationId xmlns:p14="http://schemas.microsoft.com/office/powerpoint/2010/main" val="42160564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4" name="مستطيل 3"/>
          <p:cNvSpPr/>
          <p:nvPr/>
        </p:nvSpPr>
        <p:spPr>
          <a:xfrm>
            <a:off x="484909" y="912762"/>
            <a:ext cx="5334000" cy="2677656"/>
          </a:xfrm>
          <a:prstGeom prst="rect">
            <a:avLst/>
          </a:prstGeom>
        </p:spPr>
        <p:txBody>
          <a:bodyPr wrap="square">
            <a:spAutoFit/>
          </a:bodyPr>
          <a:lstStyle/>
          <a:p>
            <a:pPr algn="just"/>
            <a:r>
              <a:rPr lang="en-US" sz="2800" b="1" dirty="0">
                <a:solidFill>
                  <a:srgbClr val="FF0000"/>
                </a:solidFill>
                <a:latin typeface="Comic Sans MS" panose="030F0702030302020204" pitchFamily="66" charset="0"/>
              </a:rPr>
              <a:t>Platform-as-a-service (PaaS) </a:t>
            </a:r>
            <a:r>
              <a:rPr lang="en-US" sz="2800" dirty="0">
                <a:latin typeface="Comic Sans MS" panose="030F0702030302020204" pitchFamily="66" charset="0"/>
              </a:rPr>
              <a:t>refers </a:t>
            </a:r>
            <a:r>
              <a:rPr lang="en-US" sz="2800" dirty="0" smtClean="0">
                <a:latin typeface="Comic Sans MS" panose="030F0702030302020204" pitchFamily="66" charset="0"/>
              </a:rPr>
              <a:t>to  </a:t>
            </a:r>
            <a:r>
              <a:rPr lang="en-US" sz="2800" dirty="0">
                <a:latin typeface="Comic Sans MS" panose="030F0702030302020204" pitchFamily="66" charset="0"/>
              </a:rPr>
              <a:t>the </a:t>
            </a:r>
            <a:r>
              <a:rPr lang="en-US" sz="2800" dirty="0" smtClean="0">
                <a:latin typeface="Comic Sans MS" panose="030F0702030302020204" pitchFamily="66" charset="0"/>
              </a:rPr>
              <a:t> supply  an     on-demand </a:t>
            </a:r>
            <a:r>
              <a:rPr lang="en-US" sz="2800" dirty="0">
                <a:latin typeface="Comic Sans MS" panose="030F0702030302020204" pitchFamily="66" charset="0"/>
              </a:rPr>
              <a:t>environment for developing, testing, delivering and managing software applications. </a:t>
            </a:r>
            <a:endParaRPr lang="en-US" sz="2800" dirty="0">
              <a:solidFill>
                <a:srgbClr val="FA26CD"/>
              </a:solidFill>
              <a:latin typeface="Comic Sans MS" panose="030F0702030302020204" pitchFamily="66" charset="0"/>
            </a:endParaRPr>
          </a:p>
        </p:txBody>
      </p:sp>
      <p:sp>
        <p:nvSpPr>
          <p:cNvPr id="9" name="مستطيل 8"/>
          <p:cNvSpPr/>
          <p:nvPr/>
        </p:nvSpPr>
        <p:spPr>
          <a:xfrm>
            <a:off x="972916" y="3790543"/>
            <a:ext cx="4551949" cy="1938992"/>
          </a:xfrm>
          <a:prstGeom prst="rect">
            <a:avLst/>
          </a:prstGeom>
        </p:spPr>
        <p:txBody>
          <a:bodyPr wrap="square">
            <a:spAutoFit/>
          </a:bodyPr>
          <a:lstStyle/>
          <a:p>
            <a:pPr algn="just" rtl="1"/>
            <a:r>
              <a:rPr lang="ar-IQ" sz="2400" dirty="0"/>
              <a:t>النظام الأساسي كخدمة </a:t>
            </a:r>
            <a:r>
              <a:rPr lang="ar-IQ" sz="2400" dirty="0" smtClean="0"/>
              <a:t>(</a:t>
            </a:r>
            <a:r>
              <a:rPr lang="ar-IQ" sz="2400" dirty="0" err="1"/>
              <a:t>PaaS</a:t>
            </a:r>
            <a:r>
              <a:rPr lang="ar-IQ" sz="2400" dirty="0"/>
              <a:t>)، </a:t>
            </a:r>
            <a:r>
              <a:rPr lang="ar-IQ" sz="2400" dirty="0" smtClean="0"/>
              <a:t>حيث </a:t>
            </a:r>
            <a:r>
              <a:rPr lang="ar-IQ" sz="2400" dirty="0"/>
              <a:t>يتضمن </a:t>
            </a:r>
            <a:r>
              <a:rPr lang="ar-IQ" sz="2400" dirty="0" smtClean="0"/>
              <a:t>الأجهزة </a:t>
            </a:r>
            <a:r>
              <a:rPr lang="ar-IQ" sz="2400" dirty="0"/>
              <a:t>ونظام التشغيل والبرامج الوسيطة اللازمة لاستضافة البرنامج الذي تريد تشغيله في السحابة. ويُعد محرك تطبيقات "غوغل" (</a:t>
            </a:r>
            <a:r>
              <a:rPr lang="ar-IQ" sz="2400" dirty="0" err="1"/>
              <a:t>Google</a:t>
            </a:r>
            <a:r>
              <a:rPr lang="ar-IQ" sz="2400" dirty="0"/>
              <a:t>) مثالا على ذلك.</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891" y="912762"/>
            <a:ext cx="6411664" cy="5169383"/>
          </a:xfrm>
          <a:prstGeom prst="rect">
            <a:avLst/>
          </a:prstGeom>
        </p:spPr>
      </p:pic>
    </p:spTree>
    <p:extLst>
      <p:ext uri="{BB962C8B-B14F-4D97-AF65-F5344CB8AC3E}">
        <p14:creationId xmlns:p14="http://schemas.microsoft.com/office/powerpoint/2010/main" val="380735126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4" name="مستطيل 3"/>
          <p:cNvSpPr/>
          <p:nvPr/>
        </p:nvSpPr>
        <p:spPr>
          <a:xfrm>
            <a:off x="581891" y="998685"/>
            <a:ext cx="11388436" cy="1815882"/>
          </a:xfrm>
          <a:prstGeom prst="rect">
            <a:avLst/>
          </a:prstGeom>
        </p:spPr>
        <p:txBody>
          <a:bodyPr wrap="square">
            <a:spAutoFit/>
          </a:bodyPr>
          <a:lstStyle/>
          <a:p>
            <a:pPr algn="just"/>
            <a:r>
              <a:rPr lang="en-US" sz="2800" b="1" dirty="0">
                <a:solidFill>
                  <a:srgbClr val="FF0000"/>
                </a:solidFill>
                <a:latin typeface="Comic Sans MS" panose="030F0702030302020204" pitchFamily="66" charset="0"/>
              </a:rPr>
              <a:t>Platform-as-a-service (PaaS</a:t>
            </a:r>
            <a:r>
              <a:rPr lang="en-US" sz="2800" b="1" dirty="0" smtClean="0">
                <a:solidFill>
                  <a:srgbClr val="FF0000"/>
                </a:solidFill>
                <a:latin typeface="Comic Sans MS" panose="030F0702030302020204" pitchFamily="66" charset="0"/>
              </a:rPr>
              <a:t>) </a:t>
            </a:r>
            <a:r>
              <a:rPr lang="en-US" sz="2800" dirty="0" smtClean="0">
                <a:latin typeface="Comic Sans MS" panose="030F0702030302020204" pitchFamily="66" charset="0"/>
              </a:rPr>
              <a:t>It </a:t>
            </a:r>
            <a:r>
              <a:rPr lang="en-US" sz="2800" dirty="0">
                <a:latin typeface="Comic Sans MS" panose="030F0702030302020204" pitchFamily="66" charset="0"/>
              </a:rPr>
              <a:t>is designed to quickly create web or mobile apps, without worrying about setting up or managing the underlying infrastructure of servers, storage, network and databases needed for development. </a:t>
            </a:r>
            <a:r>
              <a:rPr lang="en-US" sz="2000" dirty="0">
                <a:solidFill>
                  <a:srgbClr val="FA26CD"/>
                </a:solidFill>
                <a:latin typeface="Comic Sans MS" panose="030F0702030302020204" pitchFamily="66" charset="0"/>
              </a:rPr>
              <a:t>(</a:t>
            </a:r>
            <a:r>
              <a:rPr lang="en-US" sz="2000" dirty="0" err="1">
                <a:solidFill>
                  <a:srgbClr val="FA26CD"/>
                </a:solidFill>
                <a:latin typeface="Comic Sans MS" panose="030F0702030302020204" pitchFamily="66" charset="0"/>
              </a:rPr>
              <a:t>Microsofts</a:t>
            </a:r>
            <a:r>
              <a:rPr lang="en-US" sz="2000" dirty="0">
                <a:solidFill>
                  <a:srgbClr val="FA26CD"/>
                </a:solidFill>
                <a:latin typeface="Comic Sans MS" panose="030F0702030302020204" pitchFamily="66" charset="0"/>
              </a:rPr>
              <a:t> Azure, Google’s App Engine)</a:t>
            </a:r>
            <a:endParaRPr lang="en-US" sz="2800" dirty="0">
              <a:solidFill>
                <a:srgbClr val="FA26CD"/>
              </a:solidFill>
              <a:latin typeface="Comic Sans MS" panose="030F0702030302020204" pitchFamily="66" charset="0"/>
            </a:endParaRPr>
          </a:p>
        </p:txBody>
      </p:sp>
      <p:sp>
        <p:nvSpPr>
          <p:cNvPr id="9" name="مستطيل 8"/>
          <p:cNvSpPr/>
          <p:nvPr/>
        </p:nvSpPr>
        <p:spPr>
          <a:xfrm>
            <a:off x="7239798" y="3429498"/>
            <a:ext cx="4551949" cy="1938992"/>
          </a:xfrm>
          <a:prstGeom prst="rect">
            <a:avLst/>
          </a:prstGeom>
        </p:spPr>
        <p:txBody>
          <a:bodyPr wrap="square">
            <a:spAutoFit/>
          </a:bodyPr>
          <a:lstStyle/>
          <a:p>
            <a:pPr algn="just" rtl="1"/>
            <a:r>
              <a:rPr lang="ar-IQ" sz="2400" dirty="0"/>
              <a:t>النظام الأساسي كخدمة </a:t>
            </a:r>
            <a:r>
              <a:rPr lang="ar-IQ" sz="2400" dirty="0" smtClean="0"/>
              <a:t>(</a:t>
            </a:r>
            <a:r>
              <a:rPr lang="ar-IQ" sz="2400" dirty="0" err="1"/>
              <a:t>PaaS</a:t>
            </a:r>
            <a:r>
              <a:rPr lang="ar-IQ" sz="2400" dirty="0"/>
              <a:t>)، </a:t>
            </a:r>
            <a:r>
              <a:rPr lang="ar-IQ" sz="2400" dirty="0" smtClean="0"/>
              <a:t>حيث </a:t>
            </a:r>
            <a:r>
              <a:rPr lang="ar-IQ" sz="2400" dirty="0"/>
              <a:t>يتضمن </a:t>
            </a:r>
            <a:r>
              <a:rPr lang="ar-IQ" sz="2400" dirty="0" smtClean="0"/>
              <a:t>الأجهزة </a:t>
            </a:r>
            <a:r>
              <a:rPr lang="ar-IQ" sz="2400" dirty="0"/>
              <a:t>ونظام التشغيل والبرامج الوسيطة اللازمة لاستضافة البرنامج الذي تريد تشغيله في السحابة. ويُعد محرك تطبيقات "غوغل" (</a:t>
            </a:r>
            <a:r>
              <a:rPr lang="ar-IQ" sz="2400" dirty="0" err="1"/>
              <a:t>Google</a:t>
            </a:r>
            <a:r>
              <a:rPr lang="ar-IQ" sz="2400" dirty="0"/>
              <a:t>) مثالا على ذلك.</a:t>
            </a:r>
          </a:p>
        </p:txBody>
      </p:sp>
      <p:pic>
        <p:nvPicPr>
          <p:cNvPr id="10" name="Picture 2" descr="Platform as a Service | PAAS - javat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1" y="2667349"/>
            <a:ext cx="6077968" cy="331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5419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4" name="مستطيل 3"/>
          <p:cNvSpPr/>
          <p:nvPr/>
        </p:nvSpPr>
        <p:spPr>
          <a:xfrm>
            <a:off x="371673" y="972372"/>
            <a:ext cx="11707007" cy="1815882"/>
          </a:xfrm>
          <a:prstGeom prst="rect">
            <a:avLst/>
          </a:prstGeom>
        </p:spPr>
        <p:txBody>
          <a:bodyPr wrap="square">
            <a:spAutoFit/>
          </a:bodyPr>
          <a:lstStyle/>
          <a:p>
            <a:pPr algn="just"/>
            <a:r>
              <a:rPr lang="en-US" sz="2800" b="1" dirty="0">
                <a:solidFill>
                  <a:srgbClr val="FF0000"/>
                </a:solidFill>
                <a:latin typeface="Comic Sans MS" panose="030F0702030302020204" pitchFamily="66" charset="0"/>
              </a:rPr>
              <a:t>Infrastructure-as-a-service (IaaS) </a:t>
            </a:r>
            <a:r>
              <a:rPr lang="en-US" sz="2800" dirty="0">
                <a:latin typeface="Comic Sans MS" panose="030F0702030302020204" pitchFamily="66" charset="0"/>
              </a:rPr>
              <a:t>is the most basic category of cloud computing services that allows you rent IT infrastructure (servers or VM’s) from a cloud provider on a pay-as-you-go basis.(</a:t>
            </a:r>
            <a:r>
              <a:rPr lang="en-US" sz="2800" dirty="0"/>
              <a:t> </a:t>
            </a:r>
            <a:r>
              <a:rPr lang="en-US" sz="2800" dirty="0">
                <a:hlinkClick r:id="rId2"/>
              </a:rPr>
              <a:t>Amazon S3</a:t>
            </a:r>
            <a:r>
              <a:rPr lang="en-US" sz="2800" dirty="0"/>
              <a:t>, </a:t>
            </a:r>
            <a:r>
              <a:rPr lang="en-US" sz="2800" dirty="0">
                <a:hlinkClick r:id="rId3"/>
              </a:rPr>
              <a:t>Rackspace Cloud Servers</a:t>
            </a:r>
            <a:r>
              <a:rPr lang="en-US" sz="2800" dirty="0"/>
              <a:t> )</a:t>
            </a:r>
            <a:endParaRPr lang="en-US" sz="2800" dirty="0">
              <a:latin typeface="Comic Sans MS" panose="030F0702030302020204" pitchFamily="66" charset="0"/>
            </a:endParaRPr>
          </a:p>
        </p:txBody>
      </p:sp>
      <p:pic>
        <p:nvPicPr>
          <p:cNvPr id="5122" name="Picture 2" descr="Infrastructure as a Serv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55" y="2672487"/>
            <a:ext cx="5358535" cy="3375878"/>
          </a:xfrm>
          <a:prstGeom prst="rect">
            <a:avLst/>
          </a:prstGeom>
          <a:noFill/>
          <a:extLst>
            <a:ext uri="{909E8E84-426E-40DD-AFC4-6F175D3DCCD1}">
              <a14:hiddenFill xmlns:a14="http://schemas.microsoft.com/office/drawing/2010/main">
                <a:solidFill>
                  <a:srgbClr val="FFFFFF"/>
                </a:solidFill>
              </a14:hiddenFill>
            </a:ext>
          </a:extLst>
        </p:spPr>
      </p:pic>
      <p:sp>
        <p:nvSpPr>
          <p:cNvPr id="9" name="مستطيل 8"/>
          <p:cNvSpPr/>
          <p:nvPr/>
        </p:nvSpPr>
        <p:spPr>
          <a:xfrm>
            <a:off x="6713835" y="3558176"/>
            <a:ext cx="5364845" cy="1938992"/>
          </a:xfrm>
          <a:prstGeom prst="rect">
            <a:avLst/>
          </a:prstGeom>
        </p:spPr>
        <p:txBody>
          <a:bodyPr wrap="square">
            <a:spAutoFit/>
          </a:bodyPr>
          <a:lstStyle/>
          <a:p>
            <a:pPr algn="just" rtl="1"/>
            <a:r>
              <a:rPr lang="ar-IQ" sz="2400" dirty="0"/>
              <a:t>البنية التحتية كخدمة </a:t>
            </a:r>
            <a:r>
              <a:rPr lang="ar-IQ" sz="2400" dirty="0" smtClean="0"/>
              <a:t>(</a:t>
            </a:r>
            <a:r>
              <a:rPr lang="ar-IQ" sz="2400" dirty="0" err="1"/>
              <a:t>IaaS</a:t>
            </a:r>
            <a:r>
              <a:rPr lang="ar-IQ" sz="2400" dirty="0"/>
              <a:t>)، في هذه الحالة، توفر جهة خارجية أجهزة الحوسبة لتشغيل برنامجك. على سبيل المثال، قد يستأجر مطور البرامج "مساحة على خادم أمازون" (</a:t>
            </a:r>
            <a:r>
              <a:rPr lang="ar-IQ" sz="2400" dirty="0" err="1"/>
              <a:t>Amazon</a:t>
            </a:r>
            <a:r>
              <a:rPr lang="ar-IQ" sz="2400" dirty="0"/>
              <a:t> </a:t>
            </a:r>
            <a:r>
              <a:rPr lang="ar-IQ" sz="2400" dirty="0" err="1"/>
              <a:t>Web</a:t>
            </a:r>
            <a:r>
              <a:rPr lang="ar-IQ" sz="2400" dirty="0"/>
              <a:t> </a:t>
            </a:r>
            <a:r>
              <a:rPr lang="ar-IQ" sz="2400" dirty="0" err="1"/>
              <a:t>Services</a:t>
            </a:r>
            <a:r>
              <a:rPr lang="ar-IQ" sz="2400" dirty="0"/>
              <a:t> AWS) بدلا من امتلاك وصيانة خادم كبير محليا.</a:t>
            </a:r>
          </a:p>
        </p:txBody>
      </p:sp>
    </p:spTree>
    <p:extLst>
      <p:ext uri="{BB962C8B-B14F-4D97-AF65-F5344CB8AC3E}">
        <p14:creationId xmlns:p14="http://schemas.microsoft.com/office/powerpoint/2010/main" val="58752115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19</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941" y="917427"/>
            <a:ext cx="7172358" cy="5144873"/>
          </a:xfrm>
          <a:prstGeom prst="rect">
            <a:avLst/>
          </a:prstGeom>
        </p:spPr>
      </p:pic>
    </p:spTree>
    <p:extLst>
      <p:ext uri="{BB962C8B-B14F-4D97-AF65-F5344CB8AC3E}">
        <p14:creationId xmlns:p14="http://schemas.microsoft.com/office/powerpoint/2010/main" val="364367287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DDD29409-81C8-4B99-A9A1-536D623F2ADB}"/>
              </a:ext>
            </a:extLst>
          </p:cNvPr>
          <p:cNvSpPr>
            <a:spLocks noGrp="1"/>
          </p:cNvSpPr>
          <p:nvPr>
            <p:ph type="sldNum" sz="quarter" idx="12"/>
          </p:nvPr>
        </p:nvSpPr>
        <p:spPr/>
        <p:txBody>
          <a:bodyPr/>
          <a:lstStyle/>
          <a:p>
            <a:fld id="{A0EDFBC5-9E83-48A9-A20F-CEAD086DBFA3}" type="slidenum">
              <a:rPr lang="en-US" smtClean="0"/>
              <a:pPr/>
              <a:t>2</a:t>
            </a:fld>
            <a:endParaRPr lang="en-US" dirty="0"/>
          </a:p>
        </p:txBody>
      </p:sp>
      <p:sp>
        <p:nvSpPr>
          <p:cNvPr id="3" name="عنصر نائب للتاريخ 2">
            <a:extLst>
              <a:ext uri="{FF2B5EF4-FFF2-40B4-BE49-F238E27FC236}">
                <a16:creationId xmlns:a16="http://schemas.microsoft.com/office/drawing/2014/main" id="{D268398F-3DC9-454D-A7DF-399948C3BB81}"/>
              </a:ext>
            </a:extLst>
          </p:cNvPr>
          <p:cNvSpPr>
            <a:spLocks noGrp="1"/>
          </p:cNvSpPr>
          <p:nvPr>
            <p:ph type="dt" sz="half" idx="10"/>
          </p:nvPr>
        </p:nvSpPr>
        <p:spPr/>
        <p:txBody>
          <a:bodyPr/>
          <a:lstStyle/>
          <a:p>
            <a:r>
              <a:rPr lang="en-US"/>
              <a:t>2020-2021</a:t>
            </a:r>
            <a:endParaRPr lang="en-US" dirty="0"/>
          </a:p>
        </p:txBody>
      </p:sp>
      <p:sp>
        <p:nvSpPr>
          <p:cNvPr id="6" name="عنوان 4">
            <a:extLst>
              <a:ext uri="{FF2B5EF4-FFF2-40B4-BE49-F238E27FC236}">
                <a16:creationId xmlns:a16="http://schemas.microsoft.com/office/drawing/2014/main" id="{F42BFF48-F06D-46EC-A7AB-A38D985A0027}"/>
              </a:ext>
            </a:extLst>
          </p:cNvPr>
          <p:cNvSpPr>
            <a:spLocks noGrp="1"/>
          </p:cNvSpPr>
          <p:nvPr>
            <p:ph type="title"/>
          </p:nvPr>
        </p:nvSpPr>
        <p:spPr>
          <a:xfrm>
            <a:off x="1229067" y="305901"/>
            <a:ext cx="9407628" cy="406736"/>
          </a:xfrm>
        </p:spPr>
        <p:txBody>
          <a:bodyPr/>
          <a:lstStyle/>
          <a:p>
            <a:r>
              <a:rPr lang="en-US" sz="3200" b="1" dirty="0"/>
              <a:t>New Technique Of Computing Of Clouds In Internet</a:t>
            </a:r>
          </a:p>
        </p:txBody>
      </p:sp>
      <p:sp>
        <p:nvSpPr>
          <p:cNvPr id="7" name="عنصر نائب لرقم الشريحة 3">
            <a:extLst>
              <a:ext uri="{FF2B5EF4-FFF2-40B4-BE49-F238E27FC236}">
                <a16:creationId xmlns:a16="http://schemas.microsoft.com/office/drawing/2014/main" id="{42A2D1EC-1926-40A0-BCED-37B0876806AA}"/>
              </a:ext>
            </a:extLst>
          </p:cNvPr>
          <p:cNvSpPr txBox="1">
            <a:spLocks/>
          </p:cNvSpPr>
          <p:nvPr/>
        </p:nvSpPr>
        <p:spPr>
          <a:xfrm>
            <a:off x="1824427" y="5348557"/>
            <a:ext cx="1410342" cy="231746"/>
          </a:xfrm>
          <a:prstGeom prst="rect">
            <a:avLst/>
          </a:prstGeom>
        </p:spPr>
        <p:txBody>
          <a:bodyPr/>
          <a:lstStyle>
            <a:defPPr>
              <a:defRPr lang="en-US"/>
            </a:defPPr>
            <a:lvl1pPr marL="0" algn="l" defTabSz="914400" rtl="0" eaLnBrk="1" latinLnBrk="0" hangingPunct="1">
              <a:defRPr sz="1800" kern="1200">
                <a:solidFill>
                  <a:srgbClr val="3F53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a:t>
            </a:fld>
            <a:endParaRPr lang="en" dirty="0"/>
          </a:p>
        </p:txBody>
      </p:sp>
      <p:pic>
        <p:nvPicPr>
          <p:cNvPr id="8" name="صورة 7">
            <a:extLst>
              <a:ext uri="{FF2B5EF4-FFF2-40B4-BE49-F238E27FC236}">
                <a16:creationId xmlns:a16="http://schemas.microsoft.com/office/drawing/2014/main" id="{9FE524F7-7B23-4855-988C-6693D251C353}"/>
              </a:ext>
            </a:extLst>
          </p:cNvPr>
          <p:cNvPicPr>
            <a:picLocks noChangeAspect="1"/>
          </p:cNvPicPr>
          <p:nvPr/>
        </p:nvPicPr>
        <p:blipFill>
          <a:blip r:embed="rId2"/>
          <a:srcRect/>
          <a:stretch/>
        </p:blipFill>
        <p:spPr>
          <a:xfrm>
            <a:off x="4313426" y="1223083"/>
            <a:ext cx="3995936" cy="1778564"/>
          </a:xfrm>
          <a:prstGeom prst="rect">
            <a:avLst/>
          </a:prstGeom>
        </p:spPr>
      </p:pic>
      <p:sp>
        <p:nvSpPr>
          <p:cNvPr id="9" name="مربع نص 8">
            <a:extLst>
              <a:ext uri="{FF2B5EF4-FFF2-40B4-BE49-F238E27FC236}">
                <a16:creationId xmlns:a16="http://schemas.microsoft.com/office/drawing/2014/main" id="{0D32937F-E44C-41A1-A714-66831CFDACA5}"/>
              </a:ext>
            </a:extLst>
          </p:cNvPr>
          <p:cNvSpPr txBox="1"/>
          <p:nvPr/>
        </p:nvSpPr>
        <p:spPr>
          <a:xfrm>
            <a:off x="2131243" y="3429000"/>
            <a:ext cx="8568952" cy="584775"/>
          </a:xfrm>
          <a:prstGeom prst="rect">
            <a:avLst/>
          </a:prstGeom>
          <a:noFill/>
        </p:spPr>
        <p:txBody>
          <a:bodyPr wrap="square" rtlCol="1">
            <a:spAutoFit/>
          </a:bodyPr>
          <a:lstStyle/>
          <a:p>
            <a:pPr algn="r" rtl="1"/>
            <a:r>
              <a:rPr lang="ar-SA" sz="3200" dirty="0" err="1">
                <a:solidFill>
                  <a:srgbClr val="050505"/>
                </a:solidFill>
                <a:effectLst/>
                <a:latin typeface="Segoe UI Historic" panose="020B0502040204020203" pitchFamily="34" charset="0"/>
                <a:ea typeface="Calibri" panose="020F0502020204030204" pitchFamily="34" charset="0"/>
                <a:cs typeface="Simple Bold Jut Out" panose="02010401010101010101" pitchFamily="2" charset="-78"/>
              </a:rPr>
              <a:t>اللّٰهُمَّ</a:t>
            </a:r>
            <a:r>
              <a:rPr lang="ar-SA" sz="3200" dirty="0">
                <a:solidFill>
                  <a:srgbClr val="050505"/>
                </a:solidFill>
                <a:effectLst/>
                <a:latin typeface="Segoe UI Historic" panose="020B0502040204020203" pitchFamily="34" charset="0"/>
                <a:ea typeface="Calibri" panose="020F0502020204030204" pitchFamily="34" charset="0"/>
                <a:cs typeface="Simple Bold Jut Out" panose="02010401010101010101" pitchFamily="2" charset="-78"/>
              </a:rPr>
              <a:t> صلِّ </a:t>
            </a:r>
            <a:r>
              <a:rPr lang="ar-SA" sz="3200" dirty="0" err="1">
                <a:solidFill>
                  <a:srgbClr val="050505"/>
                </a:solidFill>
                <a:effectLst/>
                <a:latin typeface="Segoe UI Historic" panose="020B0502040204020203" pitchFamily="34" charset="0"/>
                <a:ea typeface="Calibri" panose="020F0502020204030204" pitchFamily="34" charset="0"/>
                <a:cs typeface="Simple Bold Jut Out" panose="02010401010101010101" pitchFamily="2" charset="-78"/>
              </a:rPr>
              <a:t>علىٰ</a:t>
            </a:r>
            <a:r>
              <a:rPr lang="ar-SA" sz="3200" dirty="0">
                <a:solidFill>
                  <a:srgbClr val="050505"/>
                </a:solidFill>
                <a:effectLst/>
                <a:latin typeface="Segoe UI Historic" panose="020B0502040204020203" pitchFamily="34" charset="0"/>
                <a:ea typeface="Calibri" panose="020F0502020204030204" pitchFamily="34" charset="0"/>
                <a:cs typeface="Simple Bold Jut Out" panose="02010401010101010101" pitchFamily="2" charset="-78"/>
              </a:rPr>
              <a:t> محمّدٍ وآلِ محمّدٍ الطيّبين الطّاهرين </a:t>
            </a:r>
            <a:endParaRPr lang="ar-IQ" sz="2400" dirty="0">
              <a:cs typeface="Simple Bold Jut Out" panose="02010401010101010101" pitchFamily="2" charset="-78"/>
            </a:endParaRPr>
          </a:p>
        </p:txBody>
      </p:sp>
      <p:pic>
        <p:nvPicPr>
          <p:cNvPr id="10" name="صورة 9">
            <a:extLst>
              <a:ext uri="{FF2B5EF4-FFF2-40B4-BE49-F238E27FC236}">
                <a16:creationId xmlns:a16="http://schemas.microsoft.com/office/drawing/2014/main" id="{EF291B29-2B07-4015-BF94-DAD336E70562}"/>
              </a:ext>
            </a:extLst>
          </p:cNvPr>
          <p:cNvPicPr>
            <a:picLocks noChangeAspect="1"/>
          </p:cNvPicPr>
          <p:nvPr/>
        </p:nvPicPr>
        <p:blipFill rotWithShape="1">
          <a:blip r:embed="rId3"/>
          <a:srcRect l="20014" t="16236" r="29953" b="21199"/>
          <a:stretch/>
        </p:blipFill>
        <p:spPr>
          <a:xfrm>
            <a:off x="13033671" y="3429000"/>
            <a:ext cx="1080119" cy="1664895"/>
          </a:xfrm>
          <a:prstGeom prst="rect">
            <a:avLst/>
          </a:prstGeom>
        </p:spPr>
      </p:pic>
      <p:sp>
        <p:nvSpPr>
          <p:cNvPr id="11" name="عنصر نائب لرقم الشريحة 3">
            <a:extLst>
              <a:ext uri="{FF2B5EF4-FFF2-40B4-BE49-F238E27FC236}">
                <a16:creationId xmlns:a16="http://schemas.microsoft.com/office/drawing/2014/main" id="{ACA65FF1-3575-4F85-9CB9-E477F77C44D9}"/>
              </a:ext>
            </a:extLst>
          </p:cNvPr>
          <p:cNvSpPr txBox="1">
            <a:spLocks/>
          </p:cNvSpPr>
          <p:nvPr/>
        </p:nvSpPr>
        <p:spPr>
          <a:xfrm>
            <a:off x="1800267" y="5214654"/>
            <a:ext cx="1410342" cy="23174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2</a:t>
            </a:fld>
            <a:endParaRPr lang="en" dirty="0"/>
          </a:p>
        </p:txBody>
      </p:sp>
      <p:sp>
        <p:nvSpPr>
          <p:cNvPr id="12" name="مربع نص 11">
            <a:extLst>
              <a:ext uri="{FF2B5EF4-FFF2-40B4-BE49-F238E27FC236}">
                <a16:creationId xmlns:a16="http://schemas.microsoft.com/office/drawing/2014/main" id="{FFAB8CF5-2FCE-428A-A541-6A70157FAB25}"/>
              </a:ext>
            </a:extLst>
          </p:cNvPr>
          <p:cNvSpPr txBox="1"/>
          <p:nvPr/>
        </p:nvSpPr>
        <p:spPr>
          <a:xfrm>
            <a:off x="3835275" y="4087185"/>
            <a:ext cx="5796644" cy="707886"/>
          </a:xfrm>
          <a:prstGeom prst="rect">
            <a:avLst/>
          </a:prstGeom>
          <a:noFill/>
        </p:spPr>
        <p:txBody>
          <a:bodyPr wrap="square" rtlCol="1">
            <a:spAutoFit/>
          </a:bodyPr>
          <a:lstStyle/>
          <a:p>
            <a:pPr algn="r" rtl="1"/>
            <a:r>
              <a:rPr lang="ar-IQ" sz="4000" dirty="0">
                <a:solidFill>
                  <a:srgbClr val="0070C0"/>
                </a:solidFill>
                <a:effectLst/>
                <a:latin typeface="Segoe UI Historic" panose="020B0502040204020203" pitchFamily="34" charset="0"/>
                <a:ea typeface="Calibri" panose="020F0502020204030204" pitchFamily="34" charset="0"/>
                <a:cs typeface="Simple Bold Jut Out" panose="02010401010101010101" pitchFamily="2" charset="-78"/>
              </a:rPr>
              <a:t>جامعة الكفيل   </a:t>
            </a:r>
            <a:r>
              <a:rPr lang="ar-IQ" sz="2400" dirty="0">
                <a:solidFill>
                  <a:srgbClr val="050505"/>
                </a:solidFill>
                <a:effectLst/>
                <a:latin typeface="Segoe UI Historic" panose="020B0502040204020203" pitchFamily="34" charset="0"/>
                <a:ea typeface="Calibri" panose="020F0502020204030204" pitchFamily="34" charset="0"/>
                <a:cs typeface="Simple Bold Jut Out" panose="02010401010101010101" pitchFamily="2" charset="-78"/>
              </a:rPr>
              <a:t>د. علي الابراهيمي</a:t>
            </a:r>
            <a:endParaRPr lang="ar-IQ" sz="2400" dirty="0">
              <a:cs typeface="Simple Bold Jut Out" panose="02010401010101010101" pitchFamily="2" charset="-78"/>
            </a:endParaRPr>
          </a:p>
        </p:txBody>
      </p:sp>
      <p:pic>
        <p:nvPicPr>
          <p:cNvPr id="13" name="صورة 12">
            <a:extLst>
              <a:ext uri="{FF2B5EF4-FFF2-40B4-BE49-F238E27FC236}">
                <a16:creationId xmlns:a16="http://schemas.microsoft.com/office/drawing/2014/main" id="{4BCD66E7-F226-414D-87CA-81CD86C5A10C}"/>
              </a:ext>
            </a:extLst>
          </p:cNvPr>
          <p:cNvPicPr>
            <a:picLocks noChangeAspect="1"/>
          </p:cNvPicPr>
          <p:nvPr/>
        </p:nvPicPr>
        <p:blipFill rotWithShape="1">
          <a:blip r:embed="rId3"/>
          <a:srcRect l="17129" t="14252" r="29974" b="20699"/>
          <a:stretch/>
        </p:blipFill>
        <p:spPr>
          <a:xfrm>
            <a:off x="12493611" y="4441128"/>
            <a:ext cx="1080120" cy="1584176"/>
          </a:xfrm>
          <a:prstGeom prst="rect">
            <a:avLst/>
          </a:prstGeom>
        </p:spPr>
      </p:pic>
    </p:spTree>
    <p:extLst>
      <p:ext uri="{BB962C8B-B14F-4D97-AF65-F5344CB8AC3E}">
        <p14:creationId xmlns:p14="http://schemas.microsoft.com/office/powerpoint/2010/main" val="33019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9"/>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21693 -0.01598 L -0.21693 -0.01574 C -0.21549 0.01851 -0.21601 -0.00116 -0.21601 0.04328 L -0.22851 -0.00116 C -0.22734 0.00717 -0.22591 0.01481 -0.22539 0.02338 C -0.22513 0.02685 -0.22513 0.0324 -0.22643 0.03333 C -0.22943 0.03541 -0.23255 0.03171 -0.23581 0.03078 C -0.23724 0.0324 -0.23828 0.03541 -0.23984 0.03588 C -0.24492 0.03703 -0.24609 0.03356 -0.24922 0.02847 C -0.25 0.02592 -0.25078 0.02384 -0.2513 0.02106 C -0.25234 0.01689 -0.25169 0.01018 -0.25351 0.00856 C -0.25482 0.00764 -0.25364 0.01574 -0.25443 0.01851 C -0.2556 0.02199 -0.25742 0.02338 -0.25859 0.02592 C -0.26289 0.025 -0.26693 0.02476 -0.27109 0.02338 C -0.27226 0.02314 -0.27344 0.01967 -0.27422 0.02106 C -0.27539 0.02222 -0.275 0.02592 -0.27539 0.02847 C -0.27565 0.04328 -0.275 0.05833 -0.2763 0.07291 C -0.27669 0.07662 -0.27747 0.06574 -0.27851 0.06296 C -0.27917 0.06088 -0.28047 0.05995 -0.28151 0.0581 C -0.28294 0.05555 -0.28437 0.05277 -0.28568 0.05069 C -0.28737 0.04791 -0.28906 0.04514 -0.29088 0.04328 C -0.29258 0.04166 -0.29453 0.04166 -0.29609 0.04074 C -0.30638 0.03449 -0.28828 0.04259 -0.30547 0.03588 C -0.30963 0.0368 -0.3138 0.03703 -0.31797 0.03819 C -0.31914 0.03865 -0.32083 0.04328 -0.32109 0.04074 C -0.32318 0.02592 -0.32044 0.02407 -0.3168 0.01851 C -0.31627 0.01365 -0.31575 0.0074 -0.3138 0.0037 C -0.3125 0.00115 -0.31094 0.00023 -0.30963 -0.00116 C -0.30937 0.00115 -0.30859 0.0037 -0.30859 0.00625 C -0.30859 0.0368 -0.31133 0.02314 -0.3263 0.02106 C -0.32773 0.01574 -0.32969 0.00995 -0.33047 0.0037 C -0.33112 -0.00024 -0.33112 -0.00463 -0.33151 -0.00857 C -0.33177 -0.01111 -0.33229 -0.01366 -0.33255 -0.01598 C -0.32747 -0.04005 -0.32643 -0.04885 -0.33151 0.03333 C -0.33177 0.0368 -0.33359 0.03819 -0.33463 0.04074 L -0.34909 0.03588 C -0.35898 0.03264 -0.35521 0.03703 -0.36055 0.02847 C -0.36341 0.00902 -0.36055 0.01273 -0.36888 0.01597 C -0.3694 0.01851 -0.37031 0.02106 -0.36992 0.02338 C -0.36966 0.02615 -0.36562 0.02777 -0.3668 0.02847 C -0.36992 0.02963 -0.37305 0.02685 -0.37617 0.02592 C -0.37656 0.00625 -0.375 -0.01412 -0.37734 -0.03334 C -0.3789 -0.04699 -0.37656 -0.00463 -0.37838 0.00856 C -0.3789 0.01273 -0.3819 0.01041 -0.38346 0.01111 C -0.38555 0.01203 -0.38776 0.01273 -0.38971 0.01365 C -0.39479 0.01574 -0.39479 0.01597 -0.39922 0.01851 C -0.4 0.02199 -0.40104 0.02476 -0.40117 0.02847 C -0.40377 0.05185 -0.39922 0.0456 -0.40534 0.05069 C -0.40651 0.04976 -0.40846 0.05069 -0.40846 0.04814 C -0.41042 0.02338 -0.40976 0.02523 -0.4043 0.02106 C -0.40377 0.01851 -0.40117 0.01481 -0.40221 0.01365 C -0.40534 0.00995 -0.40937 0.01203 -0.41263 0.01111 C -0.41471 0.01041 -0.4168 0.00949 -0.41901 0.00856 C -0.42174 0.00764 -0.42409 0.00717 -0.42617 0.00625 C -0.43034 0.00717 -0.43476 0.00532 -0.43854 0.00856 C -0.43984 0.00949 -0.43854 0.01412 -0.43763 0.01597 C -0.43685 0.01782 -0.43555 0.01736 -0.4345 0.01851 C -0.43346 0.01967 -0.43255 0.02222 -0.43151 0.02338 C -0.43047 0.02476 -0.42825 0.0287 -0.42825 0.02592 C -0.42825 0.02291 -0.43034 0.02245 -0.43151 0.02106 C -0.4345 0.02199 -0.43776 0.02222 -0.44075 0.02338 C -0.44193 0.02384 -0.44284 0.02592 -0.44388 0.02592 C -0.44765 0.02592 -0.45013 0.02338 -0.45325 0.02106 C -0.45117 0.01944 -0.44544 0.01365 -0.44388 0.02106 C -0.4431 0.02476 -0.44739 0.02245 -0.44909 0.02338 C -0.45169 0.02314 -0.47057 0.01782 -0.47513 0.02338 C -0.4763 0.02476 -0.47409 0.02847 -0.47292 0.03078 C -0.46979 0.04259 -0.472 0.03958 -0.4668 0.04328 C -0.46302 0.04166 -0.4595 0.04189 -0.45534 0.03819 C -0.45325 0.03611 -0.45534 0.01875 -0.45534 0.01851 C -0.45612 0.01597 -0.45807 0.01689 -0.4595 0.01597 C -0.46614 0.01689 -0.47279 0.01643 -0.47917 0.01851 C -0.4806 0.01875 -0.48138 0.02222 -0.48229 0.02338 C -0.48346 0.02476 -0.4845 0.025 -0.48542 0.02592 C -0.49167 0.02222 -0.48893 0.02708 -0.49088 0.01111 C -0.49088 0.00856 -0.49297 0.00486 -0.49167 0.0037 C -0.49088 0.00254 -0.48971 0.00717 -0.4888 0.00856 C -0.48737 0.01041 -0.48581 0.01203 -0.4845 0.01365 C -0.48529 0.01597 -0.48568 0.01921 -0.48659 0.02106 C -0.49193 0.03032 -0.5013 0.02592 -0.50638 0.02592 L -0.50638 0.02615 L -0.50755 0.02592 C -0.51029 0.02338 -0.5138 0.02338 -0.51575 0.01851 C -0.51667 0.01597 -0.51575 0.0118 -0.51458 0.00856 C -0.51302 0.00162 -0.51029 -0.00024 -0.50755 -0.00371 C -0.50612 -0.00278 -0.50443 -0.00301 -0.50338 -0.00116 C -0.49935 0.00486 -0.5013 0.02199 -0.50208 0.02847 C -0.50338 0.03264 -0.50534 0.03449 -0.50638 0.03819 C -0.50794 0.04282 -0.50807 0.05115 -0.51055 0.05301 L -0.51667 0.0581 C -0.51784 0.05902 -0.51888 0.06041 -0.52005 0.06041 L -0.522 0.06041 L -0.52708 -0.01111 C -0.52682 0.00208 -0.52669 0.01504 -0.5263 0.02847 C -0.5263 0.03333 -0.525 0.04328 -0.525 0.04351 L -0.53542 -0.01111 C -0.53502 -0.00579 -0.53177 0.01041 -0.53463 0.01851 C -0.53672 0.02476 -0.53997 0.0243 -0.5431 0.02592 C -0.54401 0.02662 -0.54935 0.02939 -0.55013 0.03078 C -0.55117 0.03217 -0.55195 0.03588 -0.55312 0.03588 C -0.5539 0.03588 -0.5539 0.0324 -0.55417 0.03078 L -0.575 0.02338 C -0.57265 0.02847 -0.57018 0.03333 -0.56771 0.03819 C -0.56667 0.04074 -0.56588 0.04375 -0.56458 0.0456 C -0.56367 0.04722 -0.56263 0.04722 -0.56146 0.04814 C -0.5612 0.0456 -0.56042 0.04351 -0.56042 0.04074 C -0.56042 0.03634 -0.56107 0.0324 -0.56146 0.02847 C -0.56185 0.02592 -0.56185 0.02291 -0.56263 0.02106 C -0.56328 0.01921 -0.56458 0.01875 -0.56562 0.01851 C -0.57226 0.01689 -0.5789 0.01689 -0.58542 0.01597 L -0.59154 0.00115 C -0.59271 -0.00116 -0.59622 -0.00741 -0.59479 -0.00625 C -0.58203 0.00393 -0.59479 -0.00741 -0.58333 0.00625 C -0.57474 0.01643 -0.58607 -0.0007 -0.57708 0.01365 C -0.59075 0.0243 -0.56406 0.00393 -0.60833 0.01851 C -0.60963 0.01875 -0.60976 0.02338 -0.61042 0.02592 C -0.61015 0.02847 -0.61015 0.03148 -0.60937 0.03333 C -0.60729 0.03819 -0.60312 0.03426 -0.60091 0.03333 C -0.60078 0.03078 -0.59896 0.02754 -0.6 0.02592 C -0.60208 0.02291 -0.60482 0.02407 -0.60729 0.02338 C -0.61211 0.02245 -0.61693 0.02199 -0.62187 0.02106 C -0.62265 0.01851 -0.62279 0.01504 -0.62383 0.01365 C -0.62591 0.01088 -0.63021 0.00856 -0.63021 0.00902 C -0.63021 0.00856 -0.62591 0.0118 -0.62383 0.01365 L -0.61875 0.01851 C -0.62005 0.02014 -0.62148 0.02199 -0.62279 0.02338 C -0.62383 0.0243 -0.62513 0.025 -0.62591 0.02592 C -0.63984 0.04097 -0.63177 0.03541 -0.64062 0.04074 C -0.64505 0.03912 -0.65 0.04004 -0.65404 0.03588 C -0.65508 0.03495 -0.65351 0.03078 -0.65299 0.02847 C -0.64896 0.00926 -0.65273 0.03217 -0.65 0.01365 C -0.65078 0.00069 -0.65 -0.00486 -0.65404 -0.01366 C -0.65521 -0.01598 -0.65703 -0.0169 -0.6582 -0.01852 C -0.67239 -0.01297 -0.65755 -0.02385 -0.66341 0.01851 C -0.66419 0.02314 -0.66771 0.01967 -0.66966 0.02106 C -0.67187 0.02222 -0.67383 0.0243 -0.67591 0.02592 C -0.67851 0.025 -0.68216 0.0287 -0.6832 0.02338 C -0.6888 -0.00301 -0.68359 -0.00301 -0.67799 -0.00625 C -0.6763 -0.00533 -0.67435 -0.00625 -0.67279 -0.00371 C -0.67031 0.00023 -0.67239 0.00856 -0.67383 0.01111 C -0.67513 0.01296 -0.67695 0.01273 -0.67799 0.01365 C -0.67917 0.01412 -0.68021 0.01481 -0.68125 0.01597 C -0.68229 0.01736 -0.6832 0.02037 -0.68437 0.02106 C -0.68867 0.02338 -0.69271 0.0243 -0.69687 0.02592 C -0.70937 0.02152 -0.70312 0.02963 -0.70312 0.01597 C -0.70312 0.01273 -0.70377 0.00949 -0.70417 0.00625 C -0.70547 0.00717 -0.70729 0.00717 -0.70833 0.00856 C -0.72252 0.02569 -0.70898 0.01412 -0.71758 0.02106 C -0.71862 0.01851 -0.72005 0.01666 -0.7207 0.01365 C -0.72148 0.01088 -0.72044 0.00439 -0.72174 0.0037 C -0.725 0.00208 -0.72643 0.01551 -0.72799 0.01851 C -0.7289 0.02014 -0.73008 0.02014 -0.73112 0.02106 C -0.73151 0.01759 -0.73138 0.01389 -0.73203 0.01111 C -0.73333 0.00717 -0.73672 0.00532 -0.73841 0.0037 C -0.73854 0.00463 -0.73893 0.02569 -0.74049 0.03078 C -0.7414 0.03356 -0.74245 0.03634 -0.74362 0.03819 C -0.74453 0.03981 -0.7457 0.03981 -0.74674 0.04074 C -0.74909 0.03912 -0.75182 0.03889 -0.7539 0.03588 C -0.75846 0.02986 -0.75495 0.00764 -0.75495 0.0037 C -0.75495 -0.00278 -0.75495 0.01736 -0.75612 0.02338 C -0.75651 0.02592 -0.7582 0.025 -0.75924 0.02592 C -0.77474 0.0206 -0.76081 0.03125 -0.76862 -0.02107 C -0.76914 -0.02524 -0.77213 -0.02431 -0.7737 -0.02593 C -0.77617 -0.02778 -0.77877 -0.0294 -0.78112 -0.03079 C -0.78802 -0.02755 -0.78893 -0.03149 -0.78515 -0.00625 C -0.78476 -0.00278 -0.78307 -0.00162 -0.78203 0.00115 C -0.7806 0.00578 -0.77799 0.01597 -0.77799 0.01643 C -0.7793 0.01689 -0.78073 0.01782 -0.78203 0.01851 C -0.78398 0.01944 -0.78555 0.02014 -0.78724 0.02106 C -0.78854 0.02152 -0.78932 0.02245 -0.79049 0.02338 C -0.79154 0.02314 -0.80299 0.02592 -0.8039 0.01365 C -0.80456 0.0081 -0.8039 0.00162 -0.80299 -0.00371 C -0.80247 -0.00649 -0.80078 -0.00718 -0.79987 -0.00857 C -0.79492 -0.00764 -0.78971 -0.01135 -0.78515 -0.00625 C -0.78359 -0.0044 -0.7862 0.00277 -0.78724 0.00625 C -0.79088 0.01574 -0.79336 0.01597 -0.79765 0.01851 C -0.80156 0.01759 -0.8056 0.01875 -0.80911 0.01597 C -0.81015 0.01504 -0.81002 0.01111 -0.81015 0.00856 C -0.81068 0.00208 -0.81094 -0.00463 -0.8112 -0.01111 C -0.81523 -0.00186 -0.81419 -0.00649 -0.81549 0.00625 C -0.81575 0.01018 -0.81497 0.01666 -0.8164 0.01851 C -0.81953 0.02245 -0.82344 0.02014 -0.82682 0.02106 C -0.83034 0.025 -0.83216 0.02847 -0.8362 0.02847 C -0.83854 0.02847 -0.84114 0.02685 -0.84349 0.02592 C -0.84323 0.02106 -0.84336 0.01574 -0.84245 0.01111 C -0.84167 0.00648 -0.83776 0.00162 -0.8362 -0.00116 C -0.8319 -0.00024 -0.82721 -0.0044 -0.8237 0.00115 C -0.82252 0.00347 -0.82669 0.0206 -0.82786 0.02338 C -0.82877 0.02569 -0.82995 0.02685 -0.83099 0.02847 C -0.83268 0.02754 -0.83476 0.02801 -0.8362 0.02592 C -0.84114 0.01944 -0.83515 0.01365 -0.8414 0.02338 C -0.8418 0.02592 -0.8414 0.03078 -0.84245 0.03078 C -0.84427 0.03078 -0.84557 0.01458 -0.84557 0.01365 C -0.84557 0.01111 -0.84492 0.01851 -0.8444 0.02106 C -0.84765 0.02592 -0.84792 0.025 -0.84974 0.03333 C -0.85026 0.03588 -0.85013 0.03889 -0.85078 0.04074 C -0.85156 0.04259 -0.85286 0.04236 -0.85377 0.04328 C -0.85534 0.0456 -0.85729 0.05439 -0.85807 0.05069 C -0.86393 0.01782 -0.85377 0.00486 -0.86224 0.01851 C -0.86536 0.01759 -0.86888 0.01967 -0.87161 0.01597 C -0.87331 0.01389 -0.87513 0.00092 -0.87357 0.0037 C -0.87096 0.00856 -0.86745 0.02338 -0.86745 0.02384 L -0.86536 0.03819 L -0.86419 0.0456 C -0.86471 0.04907 -0.86393 0.05463 -0.86536 0.05555 C -0.86627 0.05648 -0.87357 0.04699 -0.87474 0.0456 C -0.87682 0.04375 -0.88099 0.04074 -0.88099 0.04097 C -0.88568 0.0243 -0.88307 0.03634 -0.88307 0.00115 L -0.88398 0.01597 L -0.88398 0.01643 " pathEditMode="fixed" rAng="0" ptsTypes="AAAAAAAAAAAAAAAAAAAAAAAAAAAAAAAAAAAAAAAAAAAAAAAAAAAAAAAAAAAAAAAAAAAAAAAAAAAAAAAAAAAAAAAAAAAAAAAAAAAAAAAAAAAAAAAAAAAAAAAAAAAAAAAAAAAAAAAAAAAAAAAAAAAAAAAAAAAAAAAAAAAAAAAAAAAAAAAAAAAAAAAAAAAAAAAAAAAAAAAAAAAAAAAAAA">
                                      <p:cBhvr>
                                        <p:cTn id="8" dur="5300" fill="hold"/>
                                        <p:tgtEl>
                                          <p:spTgt spid="10"/>
                                        </p:tgtEl>
                                        <p:attrNameLst>
                                          <p:attrName>ppt_x</p:attrName>
                                          <p:attrName>ppt_y</p:attrName>
                                        </p:attrNameLst>
                                      </p:cBhvr>
                                      <p:rCtr x="-33307" y="3472"/>
                                    </p:animMotion>
                                  </p:childTnLst>
                                </p:cTn>
                              </p:par>
                            </p:childTnLst>
                          </p:cTn>
                        </p:par>
                        <p:par>
                          <p:cTn id="9" fill="hold">
                            <p:stCondLst>
                              <p:cond delay="5300"/>
                            </p:stCondLst>
                            <p:childTnLst>
                              <p:par>
                                <p:cTn id="10" presetID="2" presetClass="exit" presetSubtype="4" fill="hold" nodeType="after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ppt_x"/>
                                          </p:val>
                                        </p:tav>
                                      </p:tavLst>
                                    </p:anim>
                                    <p:anim calcmode="lin" valueType="num">
                                      <p:cBhvr additive="base">
                                        <p:cTn id="12" dur="500"/>
                                        <p:tgtEl>
                                          <p:spTgt spid="10"/>
                                        </p:tgtEl>
                                        <p:attrNameLst>
                                          <p:attrName>ppt_y</p:attrName>
                                        </p:attrNameLst>
                                      </p:cBhvr>
                                      <p:tavLst>
                                        <p:tav tm="0">
                                          <p:val>
                                            <p:strVal val="ppt_y"/>
                                          </p:val>
                                        </p:tav>
                                        <p:tav tm="100000">
                                          <p:val>
                                            <p:strVal val="1+ppt_h/2"/>
                                          </p:val>
                                        </p:tav>
                                      </p:tavLst>
                                    </p:anim>
                                    <p:set>
                                      <p:cBhvr>
                                        <p:cTn id="13" dur="1" fill="hold">
                                          <p:stCondLst>
                                            <p:cond delay="499"/>
                                          </p:stCondLst>
                                        </p:cTn>
                                        <p:tgtEl>
                                          <p:spTgt spid="10"/>
                                        </p:tgtEl>
                                        <p:attrNameLst>
                                          <p:attrName>style.visibility</p:attrName>
                                        </p:attrNameLst>
                                      </p:cBhvr>
                                      <p:to>
                                        <p:strVal val="hidden"/>
                                      </p:to>
                                    </p:set>
                                  </p:childTnLst>
                                </p:cTn>
                              </p:par>
                            </p:childTnLst>
                          </p:cTn>
                        </p:par>
                        <p:par>
                          <p:cTn id="14" fill="hold">
                            <p:stCondLst>
                              <p:cond delay="5800"/>
                            </p:stCondLst>
                            <p:childTnLst>
                              <p:par>
                                <p:cTn id="15" presetID="1" presetClass="entr" presetSubtype="0" fill="hold" grpId="0" nodeType="afterEffect">
                                  <p:stCondLst>
                                    <p:cond delay="0"/>
                                  </p:stCondLst>
                                  <p:iterate type="lt">
                                    <p:tmAbs val="200"/>
                                  </p:iterate>
                                  <p:childTnLst>
                                    <p:set>
                                      <p:cBhvr>
                                        <p:cTn id="16" dur="1" fill="hold">
                                          <p:stCondLst>
                                            <p:cond delay="0"/>
                                          </p:stCondLst>
                                        </p:cTn>
                                        <p:tgtEl>
                                          <p:spTgt spid="12"/>
                                        </p:tgtEl>
                                        <p:attrNameLst>
                                          <p:attrName>style.visibility</p:attrName>
                                        </p:attrNameLst>
                                      </p:cBhvr>
                                      <p:to>
                                        <p:strVal val="visible"/>
                                      </p:to>
                                    </p:set>
                                  </p:childTnLst>
                                </p:cTn>
                              </p:par>
                              <p:par>
                                <p:cTn id="17" presetID="0" presetClass="path" presetSubtype="0" fill="hold" nodeType="withEffect">
                                  <p:stCondLst>
                                    <p:cond delay="0"/>
                                  </p:stCondLst>
                                  <p:childTnLst>
                                    <p:animMotion origin="layout" path="M -0.26628 -0.03495 L -0.26628 -0.03472 C -0.26354 -0.03264 -0.26029 -0.03264 -0.25807 -0.02754 C -0.2556 -0.02176 -0.26133 -0.01365 -0.26224 -0.01273 C -0.26432 -0.01065 -0.26654 -0.00995 -0.26849 -0.00787 C -0.26966 -0.00671 -0.27044 -0.00416 -0.27148 -0.00301 C -0.27617 0.00162 -0.27474 -0.00301 -0.27878 0.00209 C -0.27995 0.00324 -0.28086 0.0051 -0.28177 0.00695 C -0.29375 -0.00023 -0.2845 0.0088 -0.28711 -0.04977 C -0.28724 -0.05509 -0.28906 -0.06458 -0.28906 -0.06435 L -0.2901 -0.05717 L -0.30768 -0.02014 C -0.30846 -0.01273 -0.3095 -0.00578 -0.30977 0.00209 C -0.3099 0.0044 -0.3099 0.0088 -0.30872 0.00949 C -0.30573 0.01088 -0.3026 0.00764 -0.29948 0.00695 C -0.29987 0.00209 -0.29948 -0.00347 -0.30039 -0.00787 C -0.30143 -0.01088 -0.30312 -0.01273 -0.30456 -0.01273 L -0.32838 -0.01041 C -0.32943 -0.00787 -0.33034 -0.00509 -0.33151 -0.00301 C -0.3345 0.00162 -0.33646 -0.00139 -0.33984 -0.00301 C -0.34141 -0.01365 -0.34232 -0.0162 -0.3388 -0.03009 C -0.33802 -0.03356 -0.33607 -0.03356 -0.33463 -0.03495 C -0.33359 -0.03449 -0.33242 -0.03449 -0.33151 -0.03264 C -0.32747 -0.02477 -0.32891 -0.00602 -0.33047 0.00209 C -0.33164 0.00718 -0.33437 0.00996 -0.33672 0.01181 L -0.34297 0.0169 C -0.3457 0.01598 -0.34883 0.01736 -0.35117 0.01435 C -0.35247 0.0125 -0.35195 0.00787 -0.35221 0.0044 C -0.35286 -0.00231 -0.35404 -0.02546 -0.35534 -0.03009 C -0.35625 -0.0331 -0.3582 -0.03194 -0.35937 -0.03264 C -0.36016 -0.03009 -0.36133 -0.02824 -0.36159 -0.02523 C -0.36211 -0.01551 -0.36003 -0.01458 -0.35742 -0.01041 C -0.3457 -0.01319 -0.34596 -0.00393 -0.34596 -0.01527 L -0.38021 0.00695 C -0.3806 -0.00416 -0.38242 -0.04328 -0.3832 -0.04977 C -0.38372 -0.05347 -0.38828 -0.05625 -0.38945 -0.05717 C -0.39336 -0.05578 -0.39896 -0.06041 -0.40078 -0.05231 C -0.40638 -0.02916 -0.39961 -0.02384 -0.39661 -0.01041 C -0.39622 -0.0081 -0.39609 -0.00532 -0.3957 -0.00301 C -0.39609 0.00116 -0.39505 0.00764 -0.39661 0.00949 C -0.39844 0.01135 -0.40638 0.00602 -0.40911 0.0044 C -0.41016 0.00255 -0.41133 0.00139 -0.41211 -0.00046 C -0.4151 -0.00625 -0.41628 -0.01065 -0.41836 -0.01782 C -0.41875 -0.02014 -0.4194 -0.02268 -0.4194 -0.02523 C -0.4194 -0.04213 -0.42096 -0.0493 -0.41523 -0.05486 C -0.41406 -0.05625 -0.4125 -0.05671 -0.4112 -0.05717 C -0.41211 -0.05486 -0.41315 -0.05208 -0.41432 -0.04977 C -0.41602 -0.04745 -0.42292 -0.04514 -0.42357 -0.0449 C -0.43294 -0.03009 -0.41745 -0.05347 -0.43385 -0.0375 C -0.43529 -0.03634 -0.43607 -0.03264 -0.43698 -0.03009 C -0.43737 -0.02754 -0.43802 -0.02546 -0.43802 -0.02268 C -0.43802 -0.01458 -0.43685 -0.01157 -0.4349 -0.00532 C -0.43529 -0.00139 -0.43503 0.00324 -0.43607 0.00695 C -0.43659 0.00903 -0.43802 0.00949 -0.43906 0.00949 C -0.44336 0.00949 -0.4474 0.00764 -0.45156 0.00695 C -0.4513 -0.00139 -0.45286 -0.0118 -0.45052 -0.01782 C -0.44375 -0.03379 -0.44206 -0.01435 -0.44115 -0.00787 C -0.44219 -0.00301 -0.44284 0.00255 -0.44427 0.00695 C -0.44505 0.0088 -0.44635 0.00949 -0.4474 0.00949 C -0.45234 0.00949 -0.45703 0.00764 -0.46185 0.00695 C -0.46224 0.00996 -0.4625 0.01343 -0.46289 0.0169 C -0.46328 0.01922 -0.46289 0.02431 -0.46393 0.02431 C -0.46523 0.02431 -0.46536 0.01922 -0.46602 0.0169 C -0.46536 0.00764 -0.46484 -0.00139 -0.46393 -0.01041 C -0.4638 -0.01319 -0.46328 -0.01527 -0.46289 -0.01782 C -0.4625 -0.02199 -0.46224 -0.02615 -0.46185 -0.03009 C -0.46224 -0.01134 -0.45885 0.01042 -0.46289 0.02662 C -0.4651 0.03542 -0.47148 0.02824 -0.47526 0.02431 C -0.4776 0.02176 -0.47865 0.01505 -0.47943 0.00949 L -0.48151 -0.00532 C -0.48893 0.00047 -0.48021 -0.00602 -0.49492 -0.00046 C -0.49609 -0.00023 -0.497 0.00139 -0.49805 0.00209 C -0.49987 0.00301 -0.50156 0.00348 -0.50325 0.0044 C -0.50781 0.00348 -0.51224 0.00348 -0.51667 0.00209 C -0.51888 0.00116 -0.52292 -0.00301 -0.52292 -0.00254 C -0.52422 -0.00764 -0.52878 -0.02014 -0.51979 -0.00787 C -0.51784 -0.00509 -0.51602 0.0125 -0.51562 0.01435 C -0.51536 0.0169 -0.51354 0.02176 -0.51458 0.02176 L -0.53737 0.01922 C -0.5375 0.01922 -0.53906 0.00324 -0.53945 0.00209 C -0.5401 0.00023 -0.54154 0.00023 -0.54245 -0.00046 C -0.54323 -0.00301 -0.54362 -0.00602 -0.54466 -0.00787 C -0.54779 -0.01412 -0.55208 -0.00764 -0.55495 -0.00532 C -0.5543 -0.00046 -0.55378 0.00602 -0.55182 0.00949 C -0.55104 0.01088 -0.54779 0.01181 -0.5487 0.01181 C -0.5543 0.01088 -0.5599 0.00857 -0.56523 0.00695 C -0.56602 0.0044 -0.56719 0.00232 -0.56732 -0.00046 C -0.5681 -0.00602 -0.56732 -0.0125 -0.56836 -0.01782 C -0.56888 -0.02014 -0.56875 -0.01227 -0.5694 -0.01041 C -0.57018 -0.00856 -0.57148 -0.00856 -0.57253 -0.00787 C -0.57539 -0.00602 -0.58086 -0.00301 -0.58086 -0.00254 C -0.58008 0.00209 -0.57969 0.00857 -0.57773 0.01181 C -0.57695 0.01343 -0.57565 0.01343 -0.57461 0.01435 C -0.57396 0.0169 -0.57253 0.01875 -0.57253 0.02176 C -0.57253 0.02732 -0.57643 0.03195 -0.57773 0.03403 C -0.57956 0.0331 -0.58125 0.03264 -0.58281 0.03172 C -0.58398 0.03102 -0.58542 0.03125 -0.58594 0.02917 C -0.58724 0.02477 -0.58802 0.01435 -0.58802 0.01459 C -0.58841 0.00602 -0.5875 -0.00324 -0.58906 -0.01041 C -0.58997 -0.01412 -0.59349 -0.00902 -0.59427 -0.01273 C -0.59596 -0.02106 -0.59505 -0.03102 -0.59518 -0.04004 C -0.5987 -0.02361 -0.59674 -0.03588 -0.59831 -0.01273 C -0.59909 -0.0044 -0.60052 0.01181 -0.60052 0.01227 C -0.6043 0.01088 -0.60937 0.01598 -0.61185 0.00949 C -0.61458 0.00209 -0.61289 -0.01041 -0.61289 -0.02014 C -0.61289 -0.02361 -0.61237 -0.01365 -0.61185 -0.01041 C -0.61159 -0.00787 -0.6112 -0.00532 -0.61081 -0.00301 C -0.61367 0.0169 -0.61016 -0.00301 -0.61289 -0.00301 C -0.61406 -0.00301 -0.61367 0.00209 -0.6138 0.0044 C -0.61445 0.00857 -0.61419 0.0132 -0.61497 0.0169 C -0.61771 0.0294 -0.62357 0.02547 -0.62838 0.02662 C -0.62878 0.02917 -0.62838 0.0338 -0.62943 0.03403 C -0.64088 0.0382 -0.64088 0.03542 -0.647 0.02431 C -0.64674 0.01181 -0.64727 -0.00069 -0.64596 -0.01273 C -0.64544 -0.01875 -0.6418 -0.02754 -0.6418 -0.02731 C -0.64219 -0.03356 -0.64088 -0.04236 -0.64284 -0.0449 C -0.64466 -0.04699 -0.64518 -0.03727 -0.64596 -0.03264 C -0.64661 -0.0294 -0.64674 -0.02615 -0.647 -0.02268 C -0.6474 -0.01875 -0.64792 -0.01458 -0.64805 -0.01041 C -0.64857 -0.00301 -0.64844 0.0044 -0.64909 0.01181 C -0.64948 0.01459 -0.65052 0.0169 -0.65104 0.01922 C -0.6526 0.01829 -0.65417 0.01875 -0.65521 0.0169 C -0.65963 0.00973 -0.65677 -0.00879 -0.65521 -0.01527 C -0.65456 -0.01875 -0.6526 -0.01875 -0.65104 -0.02014 L -0.63463 -0.01527 C -0.62565 0.00301 -0.63698 0.00949 -0.63971 0.01181 C -0.64271 0.03264 -0.64271 0.04051 -0.6625 0.0169 C -0.66536 0.01343 -0.65963 0.00047 -0.66146 -0.00532 C -0.66276 -0.00972 -0.66562 -0.00231 -0.66771 -0.00046 C -0.67161 -0.00139 -0.67539 -0.00046 -0.67904 -0.00301 C -0.68815 -0.00972 -0.67305 -0.01527 -0.68529 -0.00787 C -0.68607 -0.00532 -0.68724 -0.00347 -0.68737 -0.00046 C -0.68789 0.00903 -0.68594 0.00996 -0.6832 0.01435 C -0.68867 0.01528 -0.6944 0.0169 -0.69974 0.0169 C -0.70117 0.0169 -0.70273 0.01598 -0.70391 0.01435 C -0.70521 0.0125 -0.70612 0.00973 -0.7069 0.00695 C -0.71224 -0.00856 -0.70846 -0.00787 -0.71224 -0.00787 L -0.71523 -0.00532 " pathEditMode="fixed" rAng="0" ptsTypes="AAAAAAAAAAAAAAAAAAAAAAAAAAAAAAAAAAAAAAAAAAAAAAAAAAAAAAAAAAAAAAAAAAAAAAAAAAAAAAAAAAAAAAAAAAAAAAAAAAAAAAAAAAAAAAAAAAAAAAAAAAAAAAAAAAAAAAAAAA">
                                      <p:cBhvr>
                                        <p:cTn id="18" dur="4300" fill="hold"/>
                                        <p:tgtEl>
                                          <p:spTgt spid="13"/>
                                        </p:tgtEl>
                                        <p:attrNameLst>
                                          <p:attrName>ppt_x</p:attrName>
                                          <p:attrName>ppt_y</p:attrName>
                                        </p:attrNameLst>
                                      </p:cBhvr>
                                      <p:rCtr x="-22005" y="2037"/>
                                    </p:animMotion>
                                  </p:childTnLst>
                                </p:cTn>
                              </p:par>
                            </p:childTnLst>
                          </p:cTn>
                        </p:par>
                        <p:par>
                          <p:cTn id="19" fill="hold">
                            <p:stCondLst>
                              <p:cond delay="10801"/>
                            </p:stCondLst>
                            <p:childTnLst>
                              <p:par>
                                <p:cTn id="20" presetID="1" presetClass="exit" presetSubtype="0" fill="hold" nodeType="after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20</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67" y="900543"/>
            <a:ext cx="9419646" cy="5297273"/>
          </a:xfrm>
          <a:prstGeom prst="rect">
            <a:avLst/>
          </a:prstGeom>
        </p:spPr>
      </p:pic>
    </p:spTree>
    <p:extLst>
      <p:ext uri="{BB962C8B-B14F-4D97-AF65-F5344CB8AC3E}">
        <p14:creationId xmlns:p14="http://schemas.microsoft.com/office/powerpoint/2010/main" val="383945765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21</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972" y="1046635"/>
            <a:ext cx="10970646" cy="5062170"/>
          </a:xfrm>
          <a:prstGeom prst="rect">
            <a:avLst/>
          </a:prstGeom>
        </p:spPr>
      </p:pic>
    </p:spTree>
    <p:extLst>
      <p:ext uri="{BB962C8B-B14F-4D97-AF65-F5344CB8AC3E}">
        <p14:creationId xmlns:p14="http://schemas.microsoft.com/office/powerpoint/2010/main" val="180163495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22</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852" y="910289"/>
            <a:ext cx="7104586" cy="5241129"/>
          </a:xfrm>
          <a:prstGeom prst="rect">
            <a:avLst/>
          </a:prstGeom>
        </p:spPr>
      </p:pic>
    </p:spTree>
    <p:extLst>
      <p:ext uri="{BB962C8B-B14F-4D97-AF65-F5344CB8AC3E}">
        <p14:creationId xmlns:p14="http://schemas.microsoft.com/office/powerpoint/2010/main" val="298244867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5" name="مستطيل 4"/>
          <p:cNvSpPr/>
          <p:nvPr/>
        </p:nvSpPr>
        <p:spPr>
          <a:xfrm>
            <a:off x="767845" y="929117"/>
            <a:ext cx="7104830" cy="584775"/>
          </a:xfrm>
          <a:prstGeom prst="rect">
            <a:avLst/>
          </a:prstGeom>
        </p:spPr>
        <p:txBody>
          <a:bodyPr wrap="none">
            <a:spAutoFit/>
          </a:bodyPr>
          <a:lstStyle/>
          <a:p>
            <a:pPr fontAlgn="base"/>
            <a:r>
              <a:rPr lang="en-US" sz="3200" b="1" dirty="0">
                <a:solidFill>
                  <a:srgbClr val="0070C0"/>
                </a:solidFill>
                <a:latin typeface="Comic Sans MS" panose="030F0702030302020204" pitchFamily="66" charset="0"/>
              </a:rPr>
              <a:t>9 Key Benefits of Cloud Computing</a:t>
            </a:r>
            <a:endParaRPr lang="en-US" sz="3200" dirty="0">
              <a:solidFill>
                <a:srgbClr val="0070C0"/>
              </a:solidFill>
              <a:latin typeface="Comic Sans MS" panose="030F0702030302020204" pitchFamily="66" charset="0"/>
            </a:endParaRPr>
          </a:p>
        </p:txBody>
      </p:sp>
      <p:sp>
        <p:nvSpPr>
          <p:cNvPr id="9" name="مستطيل 8"/>
          <p:cNvSpPr/>
          <p:nvPr/>
        </p:nvSpPr>
        <p:spPr>
          <a:xfrm>
            <a:off x="767845" y="2635031"/>
            <a:ext cx="11036228" cy="877163"/>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Instant access to critical </a:t>
            </a:r>
            <a:r>
              <a:rPr lang="en-US" sz="2400" b="1" dirty="0" smtClean="0">
                <a:solidFill>
                  <a:srgbClr val="FF0000"/>
                </a:solidFill>
                <a:latin typeface="Comic Sans MS" panose="030F0702030302020204" pitchFamily="66" charset="0"/>
              </a:rPr>
              <a:t>data : </a:t>
            </a:r>
            <a:r>
              <a:rPr lang="en-US" sz="1600" dirty="0">
                <a:latin typeface="Comic Sans MS" panose="030F0702030302020204" pitchFamily="66" charset="0"/>
              </a:rPr>
              <a:t>One of the most time-consuming bottlenecks in business today is getting data into the hands of team members who need it right now.</a:t>
            </a:r>
          </a:p>
          <a:p>
            <a:pPr algn="just"/>
            <a:endParaRPr lang="en-US" sz="1100" dirty="0">
              <a:solidFill>
                <a:schemeClr val="tx1"/>
              </a:solidFill>
              <a:latin typeface="Comic Sans MS" panose="030F0702030302020204" pitchFamily="66" charset="0"/>
            </a:endParaRPr>
          </a:p>
        </p:txBody>
      </p:sp>
      <p:sp>
        <p:nvSpPr>
          <p:cNvPr id="12" name="مستطيل 11"/>
          <p:cNvSpPr/>
          <p:nvPr/>
        </p:nvSpPr>
        <p:spPr>
          <a:xfrm>
            <a:off x="767845" y="1600347"/>
            <a:ext cx="10736970" cy="954107"/>
          </a:xfrm>
          <a:prstGeom prst="rect">
            <a:avLst/>
          </a:prstGeom>
        </p:spPr>
        <p:txBody>
          <a:bodyPr wrap="square">
            <a:spAutoFit/>
          </a:bodyPr>
          <a:lstStyle/>
          <a:p>
            <a:r>
              <a:rPr lang="en-US" sz="2400" b="1" dirty="0">
                <a:solidFill>
                  <a:srgbClr val="FF0000"/>
                </a:solidFill>
                <a:latin typeface="Comic Sans MS" panose="030F0702030302020204" pitchFamily="66" charset="0"/>
              </a:rPr>
              <a:t>Save </a:t>
            </a:r>
            <a:r>
              <a:rPr lang="en-US" sz="2400" b="1" dirty="0" smtClean="0">
                <a:solidFill>
                  <a:srgbClr val="FF0000"/>
                </a:solidFill>
                <a:latin typeface="Comic Sans MS" panose="030F0702030302020204" pitchFamily="66" charset="0"/>
              </a:rPr>
              <a:t>time –</a:t>
            </a:r>
            <a:r>
              <a:rPr lang="en-US" sz="1600" b="1" dirty="0">
                <a:solidFill>
                  <a:srgbClr val="65686D"/>
                </a:solidFill>
                <a:latin typeface="Comic Sans MS" panose="030F0702030302020204" pitchFamily="66" charset="0"/>
              </a:rPr>
              <a:t> </a:t>
            </a:r>
            <a:r>
              <a:rPr lang="en-US" sz="1600" dirty="0">
                <a:latin typeface="Comic Sans MS" panose="030F0702030302020204" pitchFamily="66" charset="0"/>
              </a:rPr>
              <a:t>With cloud computing, time investments for getting the system up and running are minimal. There is no equipment to set up and there’s no equipment to maintain. Cloud providers handle the maintenance of physical components, as well as security and software updates..</a:t>
            </a:r>
            <a:r>
              <a:rPr lang="en-US" sz="1600" dirty="0">
                <a:solidFill>
                  <a:schemeClr val="tx1"/>
                </a:solidFill>
                <a:latin typeface="Comic Sans MS" panose="030F0702030302020204" pitchFamily="66" charset="0"/>
              </a:rPr>
              <a:t> </a:t>
            </a:r>
          </a:p>
        </p:txBody>
      </p:sp>
      <p:sp>
        <p:nvSpPr>
          <p:cNvPr id="13" name="مستطيل 12"/>
          <p:cNvSpPr/>
          <p:nvPr/>
        </p:nvSpPr>
        <p:spPr>
          <a:xfrm>
            <a:off x="795365" y="4586479"/>
            <a:ext cx="11174962" cy="877163"/>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Faster </a:t>
            </a:r>
            <a:r>
              <a:rPr lang="en-US" sz="2400" b="1" dirty="0" smtClean="0">
                <a:solidFill>
                  <a:srgbClr val="FF0000"/>
                </a:solidFill>
                <a:latin typeface="Comic Sans MS" panose="030F0702030302020204" pitchFamily="66" charset="0"/>
              </a:rPr>
              <a:t>recovery : </a:t>
            </a:r>
            <a:r>
              <a:rPr lang="en-US" sz="1600" dirty="0">
                <a:latin typeface="Comic Sans MS" panose="030F0702030302020204" pitchFamily="66" charset="0"/>
              </a:rPr>
              <a:t>Cloud computing providers offer redundant storage (generally in multiple data centers), bolstered security, and faster recovery.</a:t>
            </a:r>
          </a:p>
          <a:p>
            <a:pPr algn="just"/>
            <a:endParaRPr lang="en-US" sz="1100" dirty="0">
              <a:solidFill>
                <a:schemeClr val="tx1"/>
              </a:solidFill>
              <a:latin typeface="Comic Sans MS" panose="030F0702030302020204" pitchFamily="66" charset="0"/>
            </a:endParaRPr>
          </a:p>
        </p:txBody>
      </p:sp>
      <p:sp>
        <p:nvSpPr>
          <p:cNvPr id="14" name="مستطيل 13"/>
          <p:cNvSpPr/>
          <p:nvPr/>
        </p:nvSpPr>
        <p:spPr>
          <a:xfrm>
            <a:off x="559838" y="3542568"/>
            <a:ext cx="11410489" cy="707886"/>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Little to no upfront investment: </a:t>
            </a:r>
            <a:r>
              <a:rPr lang="en-US" sz="1600" dirty="0">
                <a:latin typeface="Comic Sans MS" panose="030F0702030302020204" pitchFamily="66" charset="0"/>
              </a:rPr>
              <a:t>There’s </a:t>
            </a:r>
            <a:r>
              <a:rPr lang="en-US" sz="1600" b="1" dirty="0">
                <a:solidFill>
                  <a:srgbClr val="FF0000"/>
                </a:solidFill>
                <a:latin typeface="Comic Sans MS" panose="030F0702030302020204" pitchFamily="66" charset="0"/>
              </a:rPr>
              <a:t>no</a:t>
            </a:r>
            <a:r>
              <a:rPr lang="en-US" sz="1600" dirty="0">
                <a:latin typeface="Comic Sans MS" panose="030F0702030302020204" pitchFamily="66" charset="0"/>
              </a:rPr>
              <a:t> hardware or equipment to buy, </a:t>
            </a:r>
            <a:r>
              <a:rPr lang="en-US" sz="1600" b="1" dirty="0">
                <a:solidFill>
                  <a:srgbClr val="FF0000"/>
                </a:solidFill>
                <a:latin typeface="Comic Sans MS" panose="030F0702030302020204" pitchFamily="66" charset="0"/>
              </a:rPr>
              <a:t>no</a:t>
            </a:r>
            <a:r>
              <a:rPr lang="en-US" sz="1600" dirty="0">
                <a:latin typeface="Comic Sans MS" panose="030F0702030302020204" pitchFamily="66" charset="0"/>
              </a:rPr>
              <a:t> software to install, and no licensing fees</a:t>
            </a:r>
            <a:r>
              <a:rPr lang="en-US" sz="1600" dirty="0" smtClean="0">
                <a:latin typeface="Comic Sans MS" panose="030F0702030302020204" pitchFamily="66" charset="0"/>
              </a:rPr>
              <a:t>.</a:t>
            </a:r>
            <a:endParaRPr lang="en-US" sz="1600" dirty="0">
              <a:latin typeface="Comic Sans MS" panose="030F0702030302020204" pitchFamily="66" charset="0"/>
            </a:endParaRPr>
          </a:p>
        </p:txBody>
      </p:sp>
      <p:sp>
        <p:nvSpPr>
          <p:cNvPr id="15" name="مستطيل 14"/>
          <p:cNvSpPr/>
          <p:nvPr/>
        </p:nvSpPr>
        <p:spPr>
          <a:xfrm>
            <a:off x="767845" y="5469401"/>
            <a:ext cx="11202482" cy="877163"/>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Simplified scalability: </a:t>
            </a:r>
            <a:r>
              <a:rPr lang="en-US" sz="1600" dirty="0">
                <a:latin typeface="Comic Sans MS" panose="030F0702030302020204" pitchFamily="66" charset="0"/>
              </a:rPr>
              <a:t>You only pay for what you need. Add tools and resources for a growing team or scale back when you need to.</a:t>
            </a:r>
          </a:p>
          <a:p>
            <a:pPr algn="just"/>
            <a:endParaRPr lang="en-US" sz="11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52009154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5" name="مستطيل 4"/>
          <p:cNvSpPr/>
          <p:nvPr/>
        </p:nvSpPr>
        <p:spPr>
          <a:xfrm>
            <a:off x="767845" y="929117"/>
            <a:ext cx="7104830" cy="584775"/>
          </a:xfrm>
          <a:prstGeom prst="rect">
            <a:avLst/>
          </a:prstGeom>
        </p:spPr>
        <p:txBody>
          <a:bodyPr wrap="none">
            <a:spAutoFit/>
          </a:bodyPr>
          <a:lstStyle/>
          <a:p>
            <a:pPr fontAlgn="base"/>
            <a:r>
              <a:rPr lang="en-US" sz="3200" b="1" dirty="0">
                <a:solidFill>
                  <a:srgbClr val="0070C0"/>
                </a:solidFill>
                <a:latin typeface="Comic Sans MS" panose="030F0702030302020204" pitchFamily="66" charset="0"/>
              </a:rPr>
              <a:t>9 Key Benefits of Cloud Computing</a:t>
            </a:r>
            <a:endParaRPr lang="en-US" sz="3200" dirty="0">
              <a:solidFill>
                <a:srgbClr val="0070C0"/>
              </a:solidFill>
              <a:latin typeface="Comic Sans MS" panose="030F0702030302020204" pitchFamily="66" charset="0"/>
            </a:endParaRPr>
          </a:p>
        </p:txBody>
      </p:sp>
      <p:sp>
        <p:nvSpPr>
          <p:cNvPr id="9" name="مستطيل 8"/>
          <p:cNvSpPr/>
          <p:nvPr/>
        </p:nvSpPr>
        <p:spPr>
          <a:xfrm>
            <a:off x="767845" y="2635031"/>
            <a:ext cx="11036228" cy="707886"/>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Improve your bottom </a:t>
            </a:r>
            <a:r>
              <a:rPr lang="en-US" sz="2400" b="1" dirty="0" smtClean="0">
                <a:solidFill>
                  <a:srgbClr val="FF0000"/>
                </a:solidFill>
                <a:latin typeface="Comic Sans MS" panose="030F0702030302020204" pitchFamily="66" charset="0"/>
              </a:rPr>
              <a:t>line : </a:t>
            </a:r>
            <a:r>
              <a:rPr lang="en-US" sz="1600" dirty="0">
                <a:latin typeface="Comic Sans MS" panose="030F0702030302020204" pitchFamily="66" charset="0"/>
              </a:rPr>
              <a:t>While time savings boost productivity, and by extension your bottom line, cloud computing has financial benefits that are more direct</a:t>
            </a:r>
            <a:r>
              <a:rPr lang="en-US" sz="1600" dirty="0" smtClean="0">
                <a:latin typeface="Comic Sans MS" panose="030F0702030302020204" pitchFamily="66" charset="0"/>
              </a:rPr>
              <a:t>.</a:t>
            </a:r>
            <a:endParaRPr lang="en-US" sz="1600" dirty="0">
              <a:latin typeface="Comic Sans MS" panose="030F0702030302020204" pitchFamily="66" charset="0"/>
            </a:endParaRPr>
          </a:p>
        </p:txBody>
      </p:sp>
      <p:sp>
        <p:nvSpPr>
          <p:cNvPr id="12" name="مستطيل 11"/>
          <p:cNvSpPr/>
          <p:nvPr/>
        </p:nvSpPr>
        <p:spPr>
          <a:xfrm>
            <a:off x="767845" y="1600347"/>
            <a:ext cx="10736970" cy="707886"/>
          </a:xfrm>
          <a:prstGeom prst="rect">
            <a:avLst/>
          </a:prstGeom>
        </p:spPr>
        <p:txBody>
          <a:bodyPr wrap="square">
            <a:spAutoFit/>
          </a:bodyPr>
          <a:lstStyle/>
          <a:p>
            <a:r>
              <a:rPr lang="en-US" sz="2400" b="1" dirty="0">
                <a:solidFill>
                  <a:srgbClr val="FF0000"/>
                </a:solidFill>
                <a:latin typeface="Comic Sans MS" panose="030F0702030302020204" pitchFamily="66" charset="0"/>
              </a:rPr>
              <a:t>Improve internal </a:t>
            </a:r>
            <a:r>
              <a:rPr lang="en-US" sz="2400" b="1" dirty="0" smtClean="0">
                <a:solidFill>
                  <a:srgbClr val="FF0000"/>
                </a:solidFill>
                <a:latin typeface="Comic Sans MS" panose="030F0702030302020204" pitchFamily="66" charset="0"/>
              </a:rPr>
              <a:t>communication –</a:t>
            </a:r>
            <a:r>
              <a:rPr lang="en-US" sz="1600" b="1" dirty="0">
                <a:solidFill>
                  <a:srgbClr val="65686D"/>
                </a:solidFill>
                <a:latin typeface="Comic Sans MS" panose="030F0702030302020204" pitchFamily="66" charset="0"/>
              </a:rPr>
              <a:t> </a:t>
            </a:r>
            <a:r>
              <a:rPr lang="en-US" sz="1600" dirty="0">
                <a:latin typeface="Comic Sans MS" panose="030F0702030302020204" pitchFamily="66" charset="0"/>
              </a:rPr>
              <a:t>Align company objectives using messaging resources across your various business platforms.</a:t>
            </a:r>
          </a:p>
        </p:txBody>
      </p:sp>
      <p:sp>
        <p:nvSpPr>
          <p:cNvPr id="13" name="مستطيل 12"/>
          <p:cNvSpPr/>
          <p:nvPr/>
        </p:nvSpPr>
        <p:spPr>
          <a:xfrm>
            <a:off x="698478" y="3636811"/>
            <a:ext cx="11174962" cy="954107"/>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Data </a:t>
            </a:r>
            <a:r>
              <a:rPr lang="en-US" sz="2400" b="1" dirty="0" smtClean="0">
                <a:solidFill>
                  <a:srgbClr val="FF0000"/>
                </a:solidFill>
                <a:latin typeface="Comic Sans MS" panose="030F0702030302020204" pitchFamily="66" charset="0"/>
              </a:rPr>
              <a:t>security : </a:t>
            </a:r>
            <a:r>
              <a:rPr lang="en-US" sz="1600" dirty="0">
                <a:latin typeface="Comic Sans MS" panose="030F0702030302020204" pitchFamily="66" charset="0"/>
              </a:rPr>
              <a:t>With cloud computing, security is handled by your provider both online and physically at their data </a:t>
            </a:r>
            <a:r>
              <a:rPr lang="en-US" sz="1600" dirty="0" smtClean="0">
                <a:latin typeface="Comic Sans MS" panose="030F0702030302020204" pitchFamily="66" charset="0"/>
              </a:rPr>
              <a:t>centers. </a:t>
            </a:r>
            <a:r>
              <a:rPr lang="en-US" sz="1600" dirty="0">
                <a:latin typeface="Comic Sans MS" panose="030F0702030302020204" pitchFamily="66" charset="0"/>
              </a:rPr>
              <a:t>At Salesforce, customer security is the foundation of customer success, so the company continues to implement the best possible practices and technologies in this </a:t>
            </a:r>
            <a:r>
              <a:rPr lang="en-US" sz="1600" dirty="0" smtClean="0">
                <a:latin typeface="Comic Sans MS" panose="030F0702030302020204" pitchFamily="66" charset="0"/>
              </a:rPr>
              <a:t>area</a:t>
            </a:r>
            <a:endParaRPr lang="en-US" sz="1600" dirty="0">
              <a:latin typeface="Comic Sans MS" panose="030F0702030302020204" pitchFamily="66" charset="0"/>
            </a:endParaRPr>
          </a:p>
        </p:txBody>
      </p:sp>
      <p:sp>
        <p:nvSpPr>
          <p:cNvPr id="15" name="مستطيل 14"/>
          <p:cNvSpPr/>
          <p:nvPr/>
        </p:nvSpPr>
        <p:spPr>
          <a:xfrm>
            <a:off x="670958" y="5019090"/>
            <a:ext cx="11202482" cy="1123384"/>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Redundant </a:t>
            </a:r>
            <a:r>
              <a:rPr lang="en-US" sz="2400" b="1" dirty="0" smtClean="0">
                <a:solidFill>
                  <a:srgbClr val="FF0000"/>
                </a:solidFill>
                <a:latin typeface="Comic Sans MS" panose="030F0702030302020204" pitchFamily="66" charset="0"/>
              </a:rPr>
              <a:t>storage : </a:t>
            </a:r>
            <a:r>
              <a:rPr lang="en-US" sz="1600" dirty="0">
                <a:latin typeface="Comic Sans MS" panose="030F0702030302020204" pitchFamily="66" charset="0"/>
              </a:rPr>
              <a:t>Cloud computing providers offer redundant storage options that greatly reduce your risk of loss. All data and services are stored on multiple servers. If one server has an issue, a redundant server immediately takes over so your website or IT infrastructure sees no downtime</a:t>
            </a:r>
          </a:p>
          <a:p>
            <a:pPr algn="just"/>
            <a:endParaRPr lang="en-US" sz="11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069783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5" name="مستطيل 4"/>
          <p:cNvSpPr/>
          <p:nvPr/>
        </p:nvSpPr>
        <p:spPr>
          <a:xfrm>
            <a:off x="500003" y="969383"/>
            <a:ext cx="6245621" cy="523220"/>
          </a:xfrm>
          <a:prstGeom prst="rect">
            <a:avLst/>
          </a:prstGeom>
        </p:spPr>
        <p:txBody>
          <a:bodyPr wrap="none">
            <a:spAutoFit/>
          </a:bodyPr>
          <a:lstStyle/>
          <a:p>
            <a:pPr fontAlgn="base"/>
            <a:r>
              <a:rPr lang="en-US" sz="2800" b="1" dirty="0" smtClean="0">
                <a:solidFill>
                  <a:srgbClr val="FF0000"/>
                </a:solidFill>
                <a:latin typeface="Comic Sans MS" panose="030F0702030302020204" pitchFamily="66" charset="0"/>
              </a:rPr>
              <a:t>Disadvantages </a:t>
            </a:r>
            <a:r>
              <a:rPr lang="en-US" sz="2800" b="1" dirty="0">
                <a:solidFill>
                  <a:srgbClr val="FF0000"/>
                </a:solidFill>
                <a:latin typeface="Comic Sans MS" panose="030F0702030302020204" pitchFamily="66" charset="0"/>
              </a:rPr>
              <a:t>of Cloud </a:t>
            </a:r>
            <a:r>
              <a:rPr lang="en-US" sz="2800" b="1" dirty="0" smtClean="0">
                <a:solidFill>
                  <a:srgbClr val="FF0000"/>
                </a:solidFill>
                <a:latin typeface="Comic Sans MS" panose="030F0702030302020204" pitchFamily="66" charset="0"/>
              </a:rPr>
              <a:t>Computing:</a:t>
            </a:r>
            <a:endParaRPr lang="en-US" sz="2800" dirty="0">
              <a:solidFill>
                <a:srgbClr val="FF0000"/>
              </a:solidFill>
              <a:latin typeface="Comic Sans MS" panose="030F0702030302020204" pitchFamily="66" charset="0"/>
            </a:endParaRPr>
          </a:p>
        </p:txBody>
      </p:sp>
      <p:sp>
        <p:nvSpPr>
          <p:cNvPr id="6" name="مستطيل 5"/>
          <p:cNvSpPr/>
          <p:nvPr/>
        </p:nvSpPr>
        <p:spPr>
          <a:xfrm>
            <a:off x="500003" y="1556357"/>
            <a:ext cx="11578675" cy="1200329"/>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Vulnerability to attacks – </a:t>
            </a:r>
            <a:r>
              <a:rPr lang="en-US" sz="2400" dirty="0">
                <a:solidFill>
                  <a:schemeClr val="tx1"/>
                </a:solidFill>
                <a:latin typeface="Comic Sans MS" panose="030F0702030302020204" pitchFamily="66" charset="0"/>
              </a:rPr>
              <a:t>Storing data in cloud may pose serious challenge of information theft since in cloud every data of your company is online. </a:t>
            </a:r>
            <a:r>
              <a:rPr lang="en-US" sz="2400" dirty="0" smtClean="0">
                <a:solidFill>
                  <a:schemeClr val="tx1"/>
                </a:solidFill>
                <a:latin typeface="Comic Sans MS" panose="030F0702030302020204" pitchFamily="66" charset="0"/>
              </a:rPr>
              <a:t>Though </a:t>
            </a:r>
            <a:r>
              <a:rPr lang="en-US" sz="2400" dirty="0">
                <a:solidFill>
                  <a:schemeClr val="tx1"/>
                </a:solidFill>
                <a:latin typeface="Comic Sans MS" panose="030F0702030302020204" pitchFamily="66" charset="0"/>
              </a:rPr>
              <a:t>advanced security measures are deployed on </a:t>
            </a:r>
            <a:r>
              <a:rPr lang="en-US" sz="2400" dirty="0" smtClean="0">
                <a:solidFill>
                  <a:schemeClr val="tx1"/>
                </a:solidFill>
                <a:latin typeface="Comic Sans MS" panose="030F0702030302020204" pitchFamily="66" charset="0"/>
              </a:rPr>
              <a:t>cloud.</a:t>
            </a:r>
            <a:endParaRPr lang="en-US" sz="2400" dirty="0">
              <a:solidFill>
                <a:schemeClr val="tx1"/>
              </a:solidFill>
              <a:latin typeface="Comic Sans MS" panose="030F0702030302020204" pitchFamily="66" charset="0"/>
            </a:endParaRPr>
          </a:p>
        </p:txBody>
      </p:sp>
      <p:sp>
        <p:nvSpPr>
          <p:cNvPr id="7" name="مستطيل 6"/>
          <p:cNvSpPr/>
          <p:nvPr/>
        </p:nvSpPr>
        <p:spPr>
          <a:xfrm>
            <a:off x="371673" y="2892748"/>
            <a:ext cx="11578675" cy="830997"/>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Accessibility: </a:t>
            </a:r>
            <a:r>
              <a:rPr lang="en-US" sz="2400" dirty="0">
                <a:solidFill>
                  <a:schemeClr val="tx1"/>
                </a:solidFill>
                <a:latin typeface="Comic Sans MS" panose="030F0702030302020204" pitchFamily="66" charset="0"/>
              </a:rPr>
              <a:t>If you have no internet connection, you have no access to your data.</a:t>
            </a:r>
          </a:p>
        </p:txBody>
      </p:sp>
      <p:sp>
        <p:nvSpPr>
          <p:cNvPr id="9" name="مستطيل 8"/>
          <p:cNvSpPr/>
          <p:nvPr/>
        </p:nvSpPr>
        <p:spPr>
          <a:xfrm>
            <a:off x="500004" y="3859807"/>
            <a:ext cx="11578675" cy="1200329"/>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Bandwidth: </a:t>
            </a:r>
            <a:r>
              <a:rPr lang="en-US" sz="2400" dirty="0">
                <a:solidFill>
                  <a:schemeClr val="tx1"/>
                </a:solidFill>
                <a:latin typeface="Comic Sans MS" panose="030F0702030302020204" pitchFamily="66" charset="0"/>
              </a:rPr>
              <a:t>Several cloud storage services have a specific bandwidth allowance. If an organization surpasses the given allowance, the additional charges could be significant. However, some providers allow unlimited bandwidth. </a:t>
            </a:r>
          </a:p>
        </p:txBody>
      </p:sp>
      <p:sp>
        <p:nvSpPr>
          <p:cNvPr id="10" name="مستطيل 9"/>
          <p:cNvSpPr/>
          <p:nvPr/>
        </p:nvSpPr>
        <p:spPr>
          <a:xfrm>
            <a:off x="500002" y="5196199"/>
            <a:ext cx="11578675" cy="830997"/>
          </a:xfrm>
          <a:prstGeom prst="rect">
            <a:avLst/>
          </a:prstGeom>
        </p:spPr>
        <p:txBody>
          <a:bodyPr wrap="square">
            <a:spAutoFit/>
          </a:bodyPr>
          <a:lstStyle/>
          <a:p>
            <a:pPr algn="just"/>
            <a:r>
              <a:rPr lang="en-US" sz="2400" b="1" dirty="0">
                <a:solidFill>
                  <a:srgbClr val="FF0000"/>
                </a:solidFill>
                <a:latin typeface="Comic Sans MS" panose="030F0702030302020204" pitchFamily="66" charset="0"/>
              </a:rPr>
              <a:t>Software: </a:t>
            </a:r>
            <a:r>
              <a:rPr lang="en-US" sz="2400" dirty="0">
                <a:solidFill>
                  <a:schemeClr val="tx1"/>
                </a:solidFill>
                <a:latin typeface="Comic Sans MS" panose="030F0702030302020204" pitchFamily="66" charset="0"/>
              </a:rPr>
              <a:t>If you want to be able to manipulate your files locally through multiple devices, you’ll need to download the service on all devices.</a:t>
            </a:r>
          </a:p>
        </p:txBody>
      </p:sp>
    </p:spTree>
    <p:extLst>
      <p:ext uri="{BB962C8B-B14F-4D97-AF65-F5344CB8AC3E}">
        <p14:creationId xmlns:p14="http://schemas.microsoft.com/office/powerpoint/2010/main" val="343088442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5" name="عنصر نائب للنص 2"/>
          <p:cNvSpPr>
            <a:spLocks noGrp="1"/>
          </p:cNvSpPr>
          <p:nvPr>
            <p:ph type="body" idx="1"/>
          </p:nvPr>
        </p:nvSpPr>
        <p:spPr>
          <a:xfrm>
            <a:off x="-730978" y="997528"/>
            <a:ext cx="6231233" cy="5269564"/>
          </a:xfrm>
        </p:spPr>
        <p:txBody>
          <a:bodyPr/>
          <a:lstStyle/>
          <a:p>
            <a:pPr algn="ctr">
              <a:lnSpc>
                <a:spcPct val="100000"/>
              </a:lnSpc>
            </a:pPr>
            <a:r>
              <a:rPr lang="ar-SA" sz="2400" dirty="0">
                <a:latin typeface="Comic Sans MS" panose="030F0702030302020204" pitchFamily="66" charset="0"/>
              </a:rPr>
              <a:t>خدمات البريد </a:t>
            </a:r>
            <a:r>
              <a:rPr lang="ar-SA" sz="2400" dirty="0" smtClean="0">
                <a:latin typeface="Comic Sans MS" panose="030F0702030302020204" pitchFamily="66" charset="0"/>
              </a:rPr>
              <a:t>الالكتروني</a:t>
            </a:r>
            <a:endParaRPr lang="en-US" sz="2400" dirty="0" smtClean="0">
              <a:latin typeface="Comic Sans MS" panose="030F0702030302020204" pitchFamily="66" charset="0"/>
            </a:endParaRPr>
          </a:p>
          <a:p>
            <a:pPr algn="ctr">
              <a:lnSpc>
                <a:spcPct val="100000"/>
              </a:lnSpc>
            </a:pPr>
            <a:r>
              <a:rPr lang="en-US" sz="2400" dirty="0" smtClean="0">
                <a:latin typeface="Comic Sans MS" panose="030F0702030302020204" pitchFamily="66" charset="0"/>
              </a:rPr>
              <a:t>Gmail, Hotmail</a:t>
            </a:r>
          </a:p>
          <a:p>
            <a:pPr algn="ctr">
              <a:lnSpc>
                <a:spcPct val="100000"/>
              </a:lnSpc>
            </a:pPr>
            <a:r>
              <a:rPr lang="en-US" sz="1400" dirty="0">
                <a:latin typeface="Comic Sans MS" panose="030F0702030302020204" pitchFamily="66" charset="0"/>
              </a:rPr>
              <a:t/>
            </a:r>
            <a:br>
              <a:rPr lang="en-US" sz="1400" dirty="0">
                <a:latin typeface="Comic Sans MS" panose="030F0702030302020204" pitchFamily="66" charset="0"/>
              </a:rPr>
            </a:br>
            <a:r>
              <a:rPr lang="ar-SA" sz="2400" dirty="0" smtClean="0">
                <a:latin typeface="Comic Sans MS" panose="030F0702030302020204" pitchFamily="66" charset="0"/>
              </a:rPr>
              <a:t>خدمات </a:t>
            </a:r>
            <a:r>
              <a:rPr lang="ar-SA" sz="2400" dirty="0">
                <a:latin typeface="Comic Sans MS" panose="030F0702030302020204" pitchFamily="66" charset="0"/>
              </a:rPr>
              <a:t>التخزين </a:t>
            </a:r>
            <a:r>
              <a:rPr lang="ar-SA" sz="2400" dirty="0" err="1" smtClean="0">
                <a:latin typeface="Comic Sans MS" panose="030F0702030302020204" pitchFamily="66" charset="0"/>
              </a:rPr>
              <a:t>السحابي</a:t>
            </a:r>
            <a:endParaRPr lang="en-US" sz="2400" dirty="0" smtClean="0">
              <a:latin typeface="Comic Sans MS" panose="030F0702030302020204" pitchFamily="66" charset="0"/>
            </a:endParaRPr>
          </a:p>
          <a:p>
            <a:pPr algn="ctr">
              <a:lnSpc>
                <a:spcPct val="100000"/>
              </a:lnSpc>
            </a:pPr>
            <a:r>
              <a:rPr lang="ar-SA" sz="2400" dirty="0" smtClean="0">
                <a:latin typeface="Comic Sans MS" panose="030F0702030302020204" pitchFamily="66" charset="0"/>
              </a:rPr>
              <a:t> </a:t>
            </a:r>
            <a:r>
              <a:rPr lang="en-US" sz="2400" dirty="0">
                <a:latin typeface="Comic Sans MS" panose="030F0702030302020204" pitchFamily="66" charset="0"/>
              </a:rPr>
              <a:t>Google Drive, </a:t>
            </a:r>
            <a:r>
              <a:rPr lang="en-US" sz="2400" dirty="0" smtClean="0">
                <a:latin typeface="Comic Sans MS" panose="030F0702030302020204" pitchFamily="66" charset="0"/>
              </a:rPr>
              <a:t>Dropbox</a:t>
            </a:r>
            <a:r>
              <a:rPr lang="en-US" sz="1100" dirty="0">
                <a:latin typeface="Comic Sans MS" panose="030F0702030302020204" pitchFamily="66" charset="0"/>
              </a:rPr>
              <a:t/>
            </a:r>
            <a:br>
              <a:rPr lang="en-US" sz="1100" dirty="0">
                <a:latin typeface="Comic Sans MS" panose="030F0702030302020204" pitchFamily="66" charset="0"/>
              </a:rPr>
            </a:br>
            <a:r>
              <a:rPr lang="ar-SA" sz="2400" dirty="0">
                <a:latin typeface="Comic Sans MS" panose="030F0702030302020204" pitchFamily="66" charset="0"/>
              </a:rPr>
              <a:t>خدمات الموسيقى </a:t>
            </a:r>
            <a:r>
              <a:rPr lang="ar-SA" sz="2400" dirty="0" smtClean="0">
                <a:latin typeface="Comic Sans MS" panose="030F0702030302020204" pitchFamily="66" charset="0"/>
              </a:rPr>
              <a:t>السحابية</a:t>
            </a:r>
            <a:endParaRPr lang="en-US" sz="2400" dirty="0" smtClean="0">
              <a:latin typeface="Comic Sans MS" panose="030F0702030302020204" pitchFamily="66" charset="0"/>
            </a:endParaRPr>
          </a:p>
          <a:p>
            <a:pPr algn="ctr">
              <a:lnSpc>
                <a:spcPct val="100000"/>
              </a:lnSpc>
            </a:pPr>
            <a:r>
              <a:rPr lang="ar-SA" sz="2400" dirty="0" smtClean="0">
                <a:latin typeface="Comic Sans MS" panose="030F0702030302020204" pitchFamily="66" charset="0"/>
              </a:rPr>
              <a:t> </a:t>
            </a:r>
            <a:r>
              <a:rPr lang="en-US" sz="2400" dirty="0">
                <a:latin typeface="Comic Sans MS" panose="030F0702030302020204" pitchFamily="66" charset="0"/>
              </a:rPr>
              <a:t>Google Music, </a:t>
            </a:r>
            <a:r>
              <a:rPr lang="en-US" sz="2400" dirty="0" smtClean="0">
                <a:latin typeface="Comic Sans MS" panose="030F0702030302020204" pitchFamily="66" charset="0"/>
              </a:rPr>
              <a:t>iTunes/iCloud</a:t>
            </a:r>
          </a:p>
          <a:p>
            <a:pPr algn="ctr">
              <a:lnSpc>
                <a:spcPct val="100000"/>
              </a:lnSpc>
            </a:pPr>
            <a:r>
              <a:rPr lang="en-US" sz="900" dirty="0">
                <a:latin typeface="Comic Sans MS" panose="030F0702030302020204" pitchFamily="66" charset="0"/>
              </a:rPr>
              <a:t/>
            </a:r>
            <a:br>
              <a:rPr lang="en-US" sz="900" dirty="0">
                <a:latin typeface="Comic Sans MS" panose="030F0702030302020204" pitchFamily="66" charset="0"/>
              </a:rPr>
            </a:br>
            <a:r>
              <a:rPr lang="ar-SA" sz="2400" dirty="0">
                <a:latin typeface="Comic Sans MS" panose="030F0702030302020204" pitchFamily="66" charset="0"/>
              </a:rPr>
              <a:t>التطبيقات </a:t>
            </a:r>
            <a:r>
              <a:rPr lang="ar-SA" sz="2400" dirty="0" smtClean="0">
                <a:latin typeface="Comic Sans MS" panose="030F0702030302020204" pitchFamily="66" charset="0"/>
              </a:rPr>
              <a:t>السحابية</a:t>
            </a:r>
            <a:endParaRPr lang="en-US" sz="2400" dirty="0" smtClean="0">
              <a:latin typeface="Comic Sans MS" panose="030F0702030302020204" pitchFamily="66" charset="0"/>
            </a:endParaRPr>
          </a:p>
          <a:p>
            <a:pPr algn="ctr">
              <a:lnSpc>
                <a:spcPct val="100000"/>
              </a:lnSpc>
            </a:pPr>
            <a:r>
              <a:rPr lang="en-US" sz="2400" dirty="0" smtClean="0">
                <a:latin typeface="Comic Sans MS" panose="030F0702030302020204" pitchFamily="66" charset="0"/>
              </a:rPr>
              <a:t>Google </a:t>
            </a:r>
            <a:r>
              <a:rPr lang="en-US" sz="2400" dirty="0">
                <a:latin typeface="Comic Sans MS" panose="030F0702030302020204" pitchFamily="66" charset="0"/>
              </a:rPr>
              <a:t>Docs, </a:t>
            </a:r>
            <a:r>
              <a:rPr lang="en-US" sz="2400" dirty="0" smtClean="0">
                <a:latin typeface="Comic Sans MS" panose="030F0702030302020204" pitchFamily="66" charset="0"/>
              </a:rPr>
              <a:t>Office 365</a:t>
            </a:r>
          </a:p>
          <a:p>
            <a:pPr algn="ctr">
              <a:lnSpc>
                <a:spcPct val="100000"/>
              </a:lnSpc>
            </a:pPr>
            <a:r>
              <a:rPr lang="en-US" sz="1100" dirty="0">
                <a:latin typeface="Comic Sans MS" panose="030F0702030302020204" pitchFamily="66" charset="0"/>
              </a:rPr>
              <a:t/>
            </a:r>
            <a:br>
              <a:rPr lang="en-US" sz="1100" dirty="0">
                <a:latin typeface="Comic Sans MS" panose="030F0702030302020204" pitchFamily="66" charset="0"/>
              </a:rPr>
            </a:br>
            <a:r>
              <a:rPr lang="ar-SA" sz="2400" dirty="0">
                <a:latin typeface="Comic Sans MS" panose="030F0702030302020204" pitchFamily="66" charset="0"/>
              </a:rPr>
              <a:t>أنظمة التشغيل </a:t>
            </a:r>
            <a:r>
              <a:rPr lang="ar-SA" sz="2400" dirty="0" smtClean="0">
                <a:latin typeface="Comic Sans MS" panose="030F0702030302020204" pitchFamily="66" charset="0"/>
              </a:rPr>
              <a:t>السحابية</a:t>
            </a:r>
            <a:endParaRPr lang="en-US" sz="2400" dirty="0" smtClean="0">
              <a:latin typeface="Comic Sans MS" panose="030F0702030302020204" pitchFamily="66" charset="0"/>
            </a:endParaRPr>
          </a:p>
          <a:p>
            <a:pPr algn="ctr">
              <a:lnSpc>
                <a:spcPct val="100000"/>
              </a:lnSpc>
            </a:pPr>
            <a:r>
              <a:rPr lang="ar-SA" sz="2400" dirty="0" smtClean="0">
                <a:latin typeface="Comic Sans MS" panose="030F0702030302020204" pitchFamily="66" charset="0"/>
              </a:rPr>
              <a:t> </a:t>
            </a:r>
            <a:r>
              <a:rPr lang="en-US" sz="2400" dirty="0">
                <a:latin typeface="Comic Sans MS" panose="030F0702030302020204" pitchFamily="66" charset="0"/>
              </a:rPr>
              <a:t>Google Chrome OS, </a:t>
            </a:r>
            <a:r>
              <a:rPr lang="en-US" sz="2400" dirty="0" err="1">
                <a:latin typeface="Comic Sans MS" panose="030F0702030302020204" pitchFamily="66" charset="0"/>
              </a:rPr>
              <a:t>Jolicloud</a:t>
            </a:r>
            <a:r>
              <a:rPr lang="en-US" sz="2400" dirty="0">
                <a:latin typeface="Comic Sans MS" panose="030F0702030302020204" pitchFamily="66" charset="0"/>
              </a:rPr>
              <a:t/>
            </a:r>
            <a:br>
              <a:rPr lang="en-US" sz="2400" dirty="0">
                <a:latin typeface="Comic Sans MS" panose="030F0702030302020204" pitchFamily="66" charset="0"/>
              </a:rPr>
            </a:br>
            <a:endParaRPr lang="en-US" sz="2400" dirty="0">
              <a:latin typeface="Comic Sans MS" panose="030F0702030302020204" pitchFamily="66" charset="0"/>
            </a:endParaRPr>
          </a:p>
        </p:txBody>
      </p:sp>
      <p:pic>
        <p:nvPicPr>
          <p:cNvPr id="6"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126" y="970756"/>
            <a:ext cx="7536873" cy="5153890"/>
          </a:xfrm>
          <a:prstGeom prst="rect">
            <a:avLst/>
          </a:prstGeom>
        </p:spPr>
      </p:pic>
    </p:spTree>
    <p:extLst>
      <p:ext uri="{BB962C8B-B14F-4D97-AF65-F5344CB8AC3E}">
        <p14:creationId xmlns:p14="http://schemas.microsoft.com/office/powerpoint/2010/main" val="231786886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5" name="عنصر نائب للنص 2"/>
          <p:cNvSpPr>
            <a:spLocks noGrp="1"/>
          </p:cNvSpPr>
          <p:nvPr>
            <p:ph type="body" idx="1"/>
          </p:nvPr>
        </p:nvSpPr>
        <p:spPr>
          <a:xfrm>
            <a:off x="371673" y="886691"/>
            <a:ext cx="11473963" cy="5380399"/>
          </a:xfrm>
        </p:spPr>
        <p:txBody>
          <a:bodyPr/>
          <a:lstStyle/>
          <a:p>
            <a:pPr algn="just" rtl="0">
              <a:lnSpc>
                <a:spcPct val="150000"/>
              </a:lnSpc>
            </a:pPr>
            <a:r>
              <a:rPr lang="en-US" sz="4400" b="1" dirty="0">
                <a:solidFill>
                  <a:srgbClr val="FF0000"/>
                </a:solidFill>
              </a:rPr>
              <a:t>The future of </a:t>
            </a:r>
            <a:r>
              <a:rPr lang="en-US" sz="4400" b="1" dirty="0" smtClean="0">
                <a:solidFill>
                  <a:srgbClr val="FF0000"/>
                </a:solidFill>
              </a:rPr>
              <a:t>cloud</a:t>
            </a:r>
            <a:r>
              <a:rPr lang="ar-IQ" sz="4400" b="1" dirty="0" smtClean="0">
                <a:solidFill>
                  <a:srgbClr val="FF0000"/>
                </a:solidFill>
              </a:rPr>
              <a:t>  :   </a:t>
            </a:r>
            <a:r>
              <a:rPr lang="en-US" sz="3200" dirty="0" smtClean="0"/>
              <a:t>Within </a:t>
            </a:r>
            <a:r>
              <a:rPr lang="en-US" sz="3200" dirty="0"/>
              <a:t>the next three years, </a:t>
            </a:r>
            <a:r>
              <a:rPr lang="en-US" sz="3200" dirty="0" smtClean="0"/>
              <a:t>75</a:t>
            </a:r>
            <a:r>
              <a:rPr lang="ar-IQ" sz="3200" dirty="0" smtClean="0"/>
              <a:t>%</a:t>
            </a:r>
            <a:r>
              <a:rPr lang="en-US" sz="3200" dirty="0" smtClean="0"/>
              <a:t> of </a:t>
            </a:r>
            <a:r>
              <a:rPr lang="en-US" sz="3200" dirty="0"/>
              <a:t>existing non-cloud apps will move to the cloud. Today’s computing landscape shows companies not only adopting cloud but using more than one cloud environment. Even then, the cloud journey for many has only just begun, moving beyond low-end infrastructure as a service to establish higher business value.</a:t>
            </a:r>
          </a:p>
        </p:txBody>
      </p:sp>
    </p:spTree>
    <p:extLst>
      <p:ext uri="{BB962C8B-B14F-4D97-AF65-F5344CB8AC3E}">
        <p14:creationId xmlns:p14="http://schemas.microsoft.com/office/powerpoint/2010/main" val="96950721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5" name="عنوان 4"/>
          <p:cNvSpPr>
            <a:spLocks noGrp="1"/>
          </p:cNvSpPr>
          <p:nvPr>
            <p:ph type="title"/>
          </p:nvPr>
        </p:nvSpPr>
        <p:spPr>
          <a:xfrm>
            <a:off x="1229067" y="153034"/>
            <a:ext cx="9826860" cy="567539"/>
          </a:xfrm>
        </p:spPr>
        <p:txBody>
          <a:bodyPr/>
          <a:lstStyle/>
          <a:p>
            <a:r>
              <a:rPr lang="en-US" sz="4000" b="1" dirty="0"/>
              <a:t>Quantization &amp;  </a:t>
            </a:r>
            <a:r>
              <a:rPr lang="el-GR" sz="4000" b="1" dirty="0"/>
              <a:t>μ-</a:t>
            </a:r>
            <a:r>
              <a:rPr lang="en-US" sz="4000" b="1" dirty="0"/>
              <a:t>Law </a:t>
            </a:r>
            <a:r>
              <a:rPr lang="en-US" sz="3200" b="1" dirty="0"/>
              <a:t>( non linear Quantization)</a:t>
            </a:r>
            <a:endParaRPr lang="ar-IQ" sz="3200" b="1" dirty="0"/>
          </a:p>
        </p:txBody>
      </p:sp>
      <p:sp>
        <p:nvSpPr>
          <p:cNvPr id="6" name="عنصر نائب لرقم الشريحة 1">
            <a:extLst>
              <a:ext uri="{FF2B5EF4-FFF2-40B4-BE49-F238E27FC236}">
                <a16:creationId xmlns:a16="http://schemas.microsoft.com/office/drawing/2014/main" id="{C4E05CF5-2477-453E-87D4-A469BEAEBEB1}"/>
              </a:ext>
            </a:extLst>
          </p:cNvPr>
          <p:cNvSpPr txBox="1">
            <a:spLocks/>
          </p:cNvSpPr>
          <p:nvPr/>
        </p:nvSpPr>
        <p:spPr>
          <a:xfrm>
            <a:off x="11504815" y="6267091"/>
            <a:ext cx="573865" cy="365125"/>
          </a:xfrm>
          <a:prstGeom prst="rect">
            <a:avLst/>
          </a:prstGeom>
        </p:spPr>
        <p:txBody>
          <a:bodyPr/>
          <a:lstStyle>
            <a:defPPr>
              <a:defRPr lang="en-US"/>
            </a:defPPr>
            <a:lvl1pPr marL="0" algn="l" defTabSz="914400" rtl="0" eaLnBrk="1" latinLnBrk="0" hangingPunct="1">
              <a:defRPr sz="1800" kern="1200">
                <a:solidFill>
                  <a:srgbClr val="3F53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EDFBC5-9E83-48A9-A20F-CEAD086DBFA3}" type="slidenum">
              <a:rPr lang="en-US" smtClean="0"/>
              <a:pPr/>
              <a:t>28</a:t>
            </a:fld>
            <a:endParaRPr lang="en-US" dirty="0"/>
          </a:p>
        </p:txBody>
      </p:sp>
      <p:pic>
        <p:nvPicPr>
          <p:cNvPr id="7" name="صورة 6">
            <a:extLst>
              <a:ext uri="{FF2B5EF4-FFF2-40B4-BE49-F238E27FC236}">
                <a16:creationId xmlns:a16="http://schemas.microsoft.com/office/drawing/2014/main" id="{8FCEAD97-6463-47C6-AFA3-4B66453639CA}"/>
              </a:ext>
            </a:extLst>
          </p:cNvPr>
          <p:cNvPicPr>
            <a:picLocks noChangeAspect="1"/>
          </p:cNvPicPr>
          <p:nvPr/>
        </p:nvPicPr>
        <p:blipFill>
          <a:blip r:embed="rId2"/>
          <a:stretch>
            <a:fillRect/>
          </a:stretch>
        </p:blipFill>
        <p:spPr>
          <a:xfrm>
            <a:off x="2883811" y="1067386"/>
            <a:ext cx="6545273" cy="4661098"/>
          </a:xfrm>
          <a:prstGeom prst="rect">
            <a:avLst/>
          </a:prstGeom>
        </p:spPr>
      </p:pic>
      <p:pic>
        <p:nvPicPr>
          <p:cNvPr id="8" name="صورة 7">
            <a:extLst>
              <a:ext uri="{FF2B5EF4-FFF2-40B4-BE49-F238E27FC236}">
                <a16:creationId xmlns:a16="http://schemas.microsoft.com/office/drawing/2014/main" id="{67124222-4BAA-4D32-9F3E-8B96D520B298}"/>
              </a:ext>
            </a:extLst>
          </p:cNvPr>
          <p:cNvPicPr>
            <a:picLocks noChangeAspect="1"/>
          </p:cNvPicPr>
          <p:nvPr/>
        </p:nvPicPr>
        <p:blipFill>
          <a:blip r:embed="rId3"/>
          <a:stretch>
            <a:fillRect/>
          </a:stretch>
        </p:blipFill>
        <p:spPr>
          <a:xfrm>
            <a:off x="4630679" y="873440"/>
            <a:ext cx="3051857" cy="919886"/>
          </a:xfrm>
          <a:prstGeom prst="rect">
            <a:avLst/>
          </a:prstGeom>
        </p:spPr>
      </p:pic>
      <p:pic>
        <p:nvPicPr>
          <p:cNvPr id="9" name="صورة 8">
            <a:extLst>
              <a:ext uri="{FF2B5EF4-FFF2-40B4-BE49-F238E27FC236}">
                <a16:creationId xmlns:a16="http://schemas.microsoft.com/office/drawing/2014/main" id="{71F7BC90-BEA5-4BBF-B467-75E4A218C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9067" y="4979667"/>
            <a:ext cx="1769627" cy="1095630"/>
          </a:xfrm>
          <a:prstGeom prst="rect">
            <a:avLst/>
          </a:prstGeom>
        </p:spPr>
      </p:pic>
    </p:spTree>
    <p:extLst>
      <p:ext uri="{BB962C8B-B14F-4D97-AF65-F5344CB8AC3E}">
        <p14:creationId xmlns:p14="http://schemas.microsoft.com/office/powerpoint/2010/main" val="3286715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3</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pic>
        <p:nvPicPr>
          <p:cNvPr id="4" name="صورة 3">
            <a:extLst>
              <a:ext uri="{FF2B5EF4-FFF2-40B4-BE49-F238E27FC236}">
                <a16:creationId xmlns:a16="http://schemas.microsoft.com/office/drawing/2014/main" id="{67124222-4BAA-4D32-9F3E-8B96D520B298}"/>
              </a:ext>
            </a:extLst>
          </p:cNvPr>
          <p:cNvPicPr>
            <a:picLocks noChangeAspect="1"/>
          </p:cNvPicPr>
          <p:nvPr/>
        </p:nvPicPr>
        <p:blipFill>
          <a:blip r:embed="rId2"/>
          <a:stretch>
            <a:fillRect/>
          </a:stretch>
        </p:blipFill>
        <p:spPr>
          <a:xfrm>
            <a:off x="4436715" y="1011986"/>
            <a:ext cx="3051857" cy="919886"/>
          </a:xfrm>
          <a:prstGeom prst="rect">
            <a:avLst/>
          </a:prstGeom>
        </p:spPr>
      </p:pic>
      <p:pic>
        <p:nvPicPr>
          <p:cNvPr id="8" name="صورة 7">
            <a:extLst>
              <a:ext uri="{FF2B5EF4-FFF2-40B4-BE49-F238E27FC236}">
                <a16:creationId xmlns:a16="http://schemas.microsoft.com/office/drawing/2014/main" id="{71F7BC90-BEA5-4BBF-B467-75E4A218C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64" y="4483999"/>
            <a:ext cx="2167421" cy="1341916"/>
          </a:xfrm>
          <a:prstGeom prst="rect">
            <a:avLst/>
          </a:prstGeom>
        </p:spPr>
      </p:pic>
      <p:sp>
        <p:nvSpPr>
          <p:cNvPr id="11" name="عنوان 4">
            <a:extLst>
              <a:ext uri="{FF2B5EF4-FFF2-40B4-BE49-F238E27FC236}">
                <a16:creationId xmlns:a16="http://schemas.microsoft.com/office/drawing/2014/main" id="{F42BFF48-F06D-46EC-A7AB-A38D985A0027}"/>
              </a:ext>
            </a:extLst>
          </p:cNvPr>
          <p:cNvSpPr>
            <a:spLocks noGrp="1"/>
          </p:cNvSpPr>
          <p:nvPr>
            <p:ph type="title"/>
          </p:nvPr>
        </p:nvSpPr>
        <p:spPr>
          <a:xfrm>
            <a:off x="1229067" y="305901"/>
            <a:ext cx="9407628" cy="406736"/>
          </a:xfrm>
        </p:spPr>
        <p:txBody>
          <a:bodyPr/>
          <a:lstStyle/>
          <a:p>
            <a:r>
              <a:rPr lang="en-US" sz="3200" b="1" dirty="0"/>
              <a:t>New Technique Of Computing Of Clouds In Internet</a:t>
            </a:r>
          </a:p>
        </p:txBody>
      </p:sp>
      <p:sp>
        <p:nvSpPr>
          <p:cNvPr id="12" name="مستطيل 11"/>
          <p:cNvSpPr/>
          <p:nvPr/>
        </p:nvSpPr>
        <p:spPr>
          <a:xfrm>
            <a:off x="1572272" y="2335702"/>
            <a:ext cx="9510895" cy="2308324"/>
          </a:xfrm>
          <a:prstGeom prst="rect">
            <a:avLst/>
          </a:prstGeom>
        </p:spPr>
        <p:txBody>
          <a:bodyPr wrap="square">
            <a:spAutoFit/>
          </a:bodyPr>
          <a:lstStyle/>
          <a:p>
            <a:pPr algn="ctr" rtl="1"/>
            <a:r>
              <a:rPr lang="ar-IQ" sz="7200" b="1" dirty="0" smtClean="0">
                <a:solidFill>
                  <a:srgbClr val="FF0000"/>
                </a:solidFill>
                <a:cs typeface="Traditional Arabic" panose="02020603050405020304" pitchFamily="18" charset="-78"/>
              </a:rPr>
              <a:t>هُوَ</a:t>
            </a:r>
            <a:r>
              <a:rPr lang="ar-IQ" sz="7200" b="1" dirty="0" smtClean="0">
                <a:solidFill>
                  <a:srgbClr val="000000"/>
                </a:solidFill>
                <a:cs typeface="Traditional Arabic" panose="02020603050405020304" pitchFamily="18" charset="-78"/>
              </a:rPr>
              <a:t> </a:t>
            </a:r>
            <a:r>
              <a:rPr lang="ar-IQ" sz="7200" b="1" dirty="0">
                <a:solidFill>
                  <a:srgbClr val="000000"/>
                </a:solidFill>
                <a:cs typeface="Traditional Arabic" panose="02020603050405020304" pitchFamily="18" charset="-78"/>
              </a:rPr>
              <a:t>الَّذِي يُرِيكُمُ الْبَرْقَ خَوْفًا وَطَمَعًا وَيُنْشِئُ </a:t>
            </a:r>
            <a:r>
              <a:rPr lang="ar-IQ" sz="7200" b="1" dirty="0">
                <a:solidFill>
                  <a:srgbClr val="FA26CD"/>
                </a:solidFill>
                <a:cs typeface="Traditional Arabic" panose="02020603050405020304" pitchFamily="18" charset="-78"/>
              </a:rPr>
              <a:t>السَّحَابَ</a:t>
            </a:r>
            <a:r>
              <a:rPr lang="ar-IQ" sz="7200" b="1" dirty="0">
                <a:solidFill>
                  <a:srgbClr val="000000"/>
                </a:solidFill>
                <a:cs typeface="Traditional Arabic" panose="02020603050405020304" pitchFamily="18" charset="-78"/>
              </a:rPr>
              <a:t> الثِّقَالَ</a:t>
            </a:r>
            <a:endParaRPr lang="ar-IQ" sz="7200" dirty="0">
              <a:solidFill>
                <a:schemeClr val="accent1"/>
              </a:solidFill>
            </a:endParaRPr>
          </a:p>
        </p:txBody>
      </p:sp>
      <p:sp>
        <p:nvSpPr>
          <p:cNvPr id="13" name="مستطيل 12"/>
          <p:cNvSpPr/>
          <p:nvPr/>
        </p:nvSpPr>
        <p:spPr>
          <a:xfrm>
            <a:off x="8798744" y="5327427"/>
            <a:ext cx="2557110" cy="400110"/>
          </a:xfrm>
          <a:prstGeom prst="rect">
            <a:avLst/>
          </a:prstGeom>
        </p:spPr>
        <p:txBody>
          <a:bodyPr wrap="none">
            <a:spAutoFit/>
          </a:bodyPr>
          <a:lstStyle/>
          <a:p>
            <a:r>
              <a:rPr lang="ar-IQ" sz="2000" b="1" dirty="0"/>
              <a:t>من سورة </a:t>
            </a:r>
            <a:r>
              <a:rPr lang="ar-IQ" sz="2000" b="1" dirty="0" smtClean="0"/>
              <a:t>الرعد -  </a:t>
            </a:r>
            <a:r>
              <a:rPr lang="ar-IQ" sz="2000" b="1" dirty="0"/>
              <a:t>آية (</a:t>
            </a:r>
            <a:r>
              <a:rPr lang="ar-IQ" sz="2000" b="1" dirty="0" smtClean="0"/>
              <a:t>12)</a:t>
            </a:r>
            <a:endParaRPr lang="ar-IQ" sz="2000" b="1" dirty="0"/>
          </a:p>
        </p:txBody>
      </p:sp>
    </p:spTree>
    <p:extLst>
      <p:ext uri="{BB962C8B-B14F-4D97-AF65-F5344CB8AC3E}">
        <p14:creationId xmlns:p14="http://schemas.microsoft.com/office/powerpoint/2010/main" val="3214240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9" name="Text Placeholder 2">
            <a:extLst>
              <a:ext uri="{FF2B5EF4-FFF2-40B4-BE49-F238E27FC236}">
                <a16:creationId xmlns:a16="http://schemas.microsoft.com/office/drawing/2014/main" id="{2500D711-1E46-439A-BA4E-CEB8E6A2E857}"/>
              </a:ext>
            </a:extLst>
          </p:cNvPr>
          <p:cNvSpPr>
            <a:spLocks noGrp="1"/>
          </p:cNvSpPr>
          <p:nvPr>
            <p:ph type="body" idx="1"/>
          </p:nvPr>
        </p:nvSpPr>
        <p:spPr>
          <a:xfrm>
            <a:off x="636504" y="892058"/>
            <a:ext cx="11442176" cy="1338524"/>
          </a:xfrm>
        </p:spPr>
        <p:txBody>
          <a:bodyPr/>
          <a:lstStyle/>
          <a:p>
            <a:pPr algn="l"/>
            <a:r>
              <a:rPr lang="en-US" sz="4000" b="1" dirty="0" smtClean="0">
                <a:latin typeface="Comic Sans MS" panose="030F0702030302020204" pitchFamily="66" charset="0"/>
              </a:rPr>
              <a:t>Cloud </a:t>
            </a:r>
            <a:r>
              <a:rPr lang="en-US" sz="4000" b="1" dirty="0">
                <a:latin typeface="Comic Sans MS" panose="030F0702030302020204" pitchFamily="66" charset="0"/>
              </a:rPr>
              <a:t>computing </a:t>
            </a:r>
            <a:r>
              <a:rPr lang="en-US" sz="4000" dirty="0">
                <a:latin typeface="Comic Sans MS" panose="030F0702030302020204" pitchFamily="66" charset="0"/>
              </a:rPr>
              <a:t>is a general term for the delivery of hosted services over the internet</a:t>
            </a:r>
            <a:r>
              <a:rPr lang="en-US" sz="4000" dirty="0" smtClean="0">
                <a:latin typeface="Comic Sans MS" panose="030F0702030302020204" pitchFamily="66" charset="0"/>
              </a:rPr>
              <a:t>.</a:t>
            </a:r>
          </a:p>
        </p:txBody>
      </p:sp>
      <p:pic>
        <p:nvPicPr>
          <p:cNvPr id="10" name="Picture 2" descr="cloud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726" y="1998407"/>
            <a:ext cx="6668438" cy="415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962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6" name="عنصر نائب للنص 2"/>
          <p:cNvSpPr>
            <a:spLocks noGrp="1"/>
          </p:cNvSpPr>
          <p:nvPr>
            <p:ph type="body" idx="1"/>
          </p:nvPr>
        </p:nvSpPr>
        <p:spPr>
          <a:xfrm>
            <a:off x="371673" y="601787"/>
            <a:ext cx="11461040" cy="4344285"/>
          </a:xfrm>
        </p:spPr>
        <p:txBody>
          <a:bodyPr/>
          <a:lstStyle/>
          <a:p>
            <a:pPr algn="just" rtl="0"/>
            <a:r>
              <a:rPr lang="en-US" sz="3200" b="1" dirty="0">
                <a:latin typeface="Comic Sans MS" panose="030F0702030302020204" pitchFamily="66" charset="0"/>
              </a:rPr>
              <a:t>Cloud computing  </a:t>
            </a:r>
            <a:r>
              <a:rPr lang="en-US" sz="3200" dirty="0">
                <a:latin typeface="Comic Sans MS" panose="030F0702030302020204" pitchFamily="66" charset="0"/>
              </a:rPr>
              <a:t>is one of the methods of computing, where </a:t>
            </a:r>
            <a:r>
              <a:rPr lang="en-US" sz="3200" dirty="0">
                <a:solidFill>
                  <a:srgbClr val="FF0000"/>
                </a:solidFill>
                <a:latin typeface="Comic Sans MS" panose="030F0702030302020204" pitchFamily="66" charset="0"/>
              </a:rPr>
              <a:t>providing computer resources as services</a:t>
            </a:r>
            <a:r>
              <a:rPr lang="en-US" sz="3200" dirty="0">
                <a:latin typeface="Comic Sans MS" panose="030F0702030302020204" pitchFamily="66" charset="0"/>
              </a:rPr>
              <a:t>, and allow users to access them via the Internet (cloud), without the need to acquire knowledge, or expertise, or even control of infrastructure that supports these services. </a:t>
            </a:r>
            <a:endParaRPr lang="en-US" sz="3200" dirty="0" smtClean="0">
              <a:latin typeface="Comic Sans MS" panose="030F0702030302020204" pitchFamily="66" charset="0"/>
            </a:endParaRPr>
          </a:p>
          <a:p>
            <a:pPr algn="just" rtl="0"/>
            <a:r>
              <a:rPr lang="en-US" sz="3200" b="1" dirty="0" smtClean="0">
                <a:latin typeface="Comic Sans MS" panose="030F0702030302020204" pitchFamily="66" charset="0"/>
              </a:rPr>
              <a:t>Cloud </a:t>
            </a:r>
            <a:r>
              <a:rPr lang="en-US" sz="3200" b="1" dirty="0">
                <a:latin typeface="Comic Sans MS" panose="030F0702030302020204" pitchFamily="66" charset="0"/>
              </a:rPr>
              <a:t>Computing </a:t>
            </a:r>
            <a:r>
              <a:rPr lang="en-US" sz="3200" dirty="0" smtClean="0">
                <a:latin typeface="Comic Sans MS" panose="030F0702030302020204" pitchFamily="66" charset="0"/>
              </a:rPr>
              <a:t>a </a:t>
            </a:r>
            <a:r>
              <a:rPr lang="en-US" sz="3200" dirty="0">
                <a:latin typeface="Comic Sans MS" panose="030F0702030302020204" pitchFamily="66" charset="0"/>
              </a:rPr>
              <a:t>general concept including </a:t>
            </a:r>
            <a:r>
              <a:rPr lang="en-US" sz="3200" b="1" i="1" dirty="0">
                <a:solidFill>
                  <a:srgbClr val="FF0000"/>
                </a:solidFill>
                <a:latin typeface="Comic Sans MS" panose="030F0702030302020204" pitchFamily="66" charset="0"/>
              </a:rPr>
              <a:t>software as a service</a:t>
            </a:r>
            <a:r>
              <a:rPr lang="en-US" sz="3200" dirty="0">
                <a:latin typeface="Comic Sans MS" panose="030F0702030302020204" pitchFamily="66" charset="0"/>
              </a:rPr>
              <a:t>, </a:t>
            </a:r>
            <a:r>
              <a:rPr lang="en-US" sz="3200" dirty="0" smtClean="0">
                <a:latin typeface="Comic Sans MS" panose="030F0702030302020204" pitchFamily="66" charset="0"/>
              </a:rPr>
              <a:t>relying </a:t>
            </a:r>
            <a:r>
              <a:rPr lang="en-US" sz="3200" dirty="0">
                <a:latin typeface="Comic Sans MS" panose="030F0702030302020204" pitchFamily="66" charset="0"/>
              </a:rPr>
              <a:t>on the Internet for the computational needs of users.</a:t>
            </a:r>
          </a:p>
        </p:txBody>
      </p:sp>
      <p:sp>
        <p:nvSpPr>
          <p:cNvPr id="7" name="مستطيل 6"/>
          <p:cNvSpPr/>
          <p:nvPr/>
        </p:nvSpPr>
        <p:spPr>
          <a:xfrm>
            <a:off x="484104" y="4565443"/>
            <a:ext cx="11707896" cy="1569660"/>
          </a:xfrm>
          <a:prstGeom prst="rect">
            <a:avLst/>
          </a:prstGeom>
        </p:spPr>
        <p:txBody>
          <a:bodyPr wrap="square">
            <a:spAutoFit/>
          </a:bodyPr>
          <a:lstStyle/>
          <a:p>
            <a:pPr algn="just" rtl="1"/>
            <a:r>
              <a:rPr lang="ar-IQ" sz="3200" dirty="0" smtClean="0">
                <a:latin typeface="+mn-lt"/>
              </a:rPr>
              <a:t>الحوسبة </a:t>
            </a:r>
            <a:r>
              <a:rPr lang="ar-IQ" sz="3200" dirty="0">
                <a:latin typeface="+mn-lt"/>
              </a:rPr>
              <a:t>السحابية هي تقديم خدمات الحوسبة "حسب الطلب" -سواء كانت تخزين أو برامج أو قوة معالجة أو موارد أخرى- عبر الإنترنت. وعادة تكون قيمة المبلغ المدفوع حسب الخدمة، وتُدفع فقط مقابل الموارد التي تستخدمها أو مبلغ التخزين الذي اشتركت فيه.</a:t>
            </a:r>
          </a:p>
        </p:txBody>
      </p:sp>
    </p:spTree>
    <p:extLst>
      <p:ext uri="{BB962C8B-B14F-4D97-AF65-F5344CB8AC3E}">
        <p14:creationId xmlns:p14="http://schemas.microsoft.com/office/powerpoint/2010/main" val="303124811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9" name="مستطيل 8"/>
          <p:cNvSpPr/>
          <p:nvPr/>
        </p:nvSpPr>
        <p:spPr>
          <a:xfrm>
            <a:off x="500901" y="990310"/>
            <a:ext cx="11474983" cy="3294363"/>
          </a:xfrm>
          <a:prstGeom prst="rect">
            <a:avLst/>
          </a:prstGeom>
        </p:spPr>
        <p:txBody>
          <a:bodyPr wrap="square">
            <a:spAutoFit/>
          </a:bodyPr>
          <a:lstStyle/>
          <a:p>
            <a:pPr algn="just">
              <a:lnSpc>
                <a:spcPct val="107000"/>
              </a:lnSpc>
              <a:spcAft>
                <a:spcPts val="800"/>
              </a:spcAft>
            </a:pPr>
            <a:r>
              <a:rPr lang="en-US" sz="2800" dirty="0">
                <a:latin typeface="Comic Sans MS" panose="030F0702030302020204" pitchFamily="66" charset="0"/>
                <a:ea typeface="Calibri" panose="020F0502020204030204" pitchFamily="34" charset="0"/>
                <a:cs typeface="Arial" panose="020B0604020202020204" pitchFamily="34" charset="0"/>
              </a:rPr>
              <a:t>Organizations tend to install their information systems so that they provide </a:t>
            </a:r>
            <a:r>
              <a:rPr lang="en-US" sz="2800" dirty="0">
                <a:solidFill>
                  <a:srgbClr val="FF0000"/>
                </a:solidFill>
                <a:latin typeface="Comic Sans MS" panose="030F0702030302020204" pitchFamily="66" charset="0"/>
                <a:ea typeface="Calibri" panose="020F0502020204030204" pitchFamily="34" charset="0"/>
                <a:cs typeface="Arial" panose="020B0604020202020204" pitchFamily="34" charset="0"/>
              </a:rPr>
              <a:t>better performance to its users</a:t>
            </a:r>
            <a:r>
              <a:rPr lang="en-US" sz="2800" dirty="0">
                <a:latin typeface="Comic Sans MS" panose="030F0702030302020204" pitchFamily="66" charset="0"/>
                <a:ea typeface="Calibri" panose="020F0502020204030204" pitchFamily="34" charset="0"/>
                <a:cs typeface="Arial" panose="020B0604020202020204" pitchFamily="34" charset="0"/>
              </a:rPr>
              <a:t>, however, the high cost of the systems, </a:t>
            </a:r>
            <a:r>
              <a:rPr lang="en-US" sz="2800" dirty="0" smtClean="0">
                <a:solidFill>
                  <a:srgbClr val="FF0000"/>
                </a:solidFill>
                <a:latin typeface="Comic Sans MS" panose="030F0702030302020204" pitchFamily="66" charset="0"/>
                <a:ea typeface="Calibri" panose="020F0502020204030204" pitchFamily="34" charset="0"/>
                <a:cs typeface="Arial" panose="020B0604020202020204" pitchFamily="34" charset="0"/>
              </a:rPr>
              <a:t>high-performance </a:t>
            </a:r>
            <a:r>
              <a:rPr lang="en-US" sz="2800" dirty="0">
                <a:solidFill>
                  <a:srgbClr val="FF0000"/>
                </a:solidFill>
                <a:latin typeface="Comic Sans MS" panose="030F0702030302020204" pitchFamily="66" charset="0"/>
                <a:ea typeface="Calibri" panose="020F0502020204030204" pitchFamily="34" charset="0"/>
                <a:cs typeface="Arial" panose="020B0604020202020204" pitchFamily="34" charset="0"/>
              </a:rPr>
              <a:t>information</a:t>
            </a:r>
            <a:r>
              <a:rPr lang="en-US" sz="2800" dirty="0">
                <a:latin typeface="Comic Sans MS" panose="030F0702030302020204" pitchFamily="66" charset="0"/>
                <a:ea typeface="Calibri" panose="020F0502020204030204" pitchFamily="34" charset="0"/>
                <a:cs typeface="Arial" panose="020B0604020202020204" pitchFamily="34" charset="0"/>
              </a:rPr>
              <a:t>, and the </a:t>
            </a:r>
            <a:r>
              <a:rPr lang="en-US" sz="2800" dirty="0">
                <a:solidFill>
                  <a:srgbClr val="FF0000"/>
                </a:solidFill>
                <a:latin typeface="Comic Sans MS" panose="030F0702030302020204" pitchFamily="66" charset="0"/>
                <a:ea typeface="Calibri" panose="020F0502020204030204" pitchFamily="34" charset="0"/>
                <a:cs typeface="Arial" panose="020B0604020202020204" pitchFamily="34" charset="0"/>
              </a:rPr>
              <a:t>difficulty of developing and expanding these systems</a:t>
            </a:r>
            <a:r>
              <a:rPr lang="en-US" sz="2800" dirty="0">
                <a:latin typeface="Comic Sans MS" panose="030F0702030302020204" pitchFamily="66" charset="0"/>
                <a:ea typeface="Calibri" panose="020F0502020204030204" pitchFamily="34" charset="0"/>
                <a:cs typeface="Arial" panose="020B0604020202020204" pitchFamily="34" charset="0"/>
              </a:rPr>
              <a:t> with the passage of time has made cloud computing a perfect solution as they provide features such as scalability and flexibility of expansion and permanent availability.  </a:t>
            </a:r>
          </a:p>
        </p:txBody>
      </p:sp>
      <p:sp>
        <p:nvSpPr>
          <p:cNvPr id="10" name="مستطيل 9"/>
          <p:cNvSpPr/>
          <p:nvPr/>
        </p:nvSpPr>
        <p:spPr>
          <a:xfrm>
            <a:off x="371674" y="4321486"/>
            <a:ext cx="11604212" cy="1815882"/>
          </a:xfrm>
          <a:prstGeom prst="rect">
            <a:avLst/>
          </a:prstGeom>
        </p:spPr>
        <p:txBody>
          <a:bodyPr wrap="square">
            <a:spAutoFit/>
          </a:bodyPr>
          <a:lstStyle/>
          <a:p>
            <a:pPr algn="just" rtl="1"/>
            <a:r>
              <a:rPr lang="ar-IQ" sz="2800" dirty="0">
                <a:latin typeface="Calibri" panose="020F0502020204030204" pitchFamily="34" charset="0"/>
                <a:cs typeface="Calibri" panose="020F0502020204030204" pitchFamily="34" charset="0"/>
              </a:rPr>
              <a:t>تميل </a:t>
            </a:r>
            <a:r>
              <a:rPr lang="ar-IQ" sz="2800" dirty="0" smtClean="0">
                <a:latin typeface="Calibri" panose="020F0502020204030204" pitchFamily="34" charset="0"/>
                <a:cs typeface="Calibri" panose="020F0502020204030204" pitchFamily="34" charset="0"/>
              </a:rPr>
              <a:t>المؤسسات والشركات </a:t>
            </a:r>
            <a:r>
              <a:rPr lang="ar-IQ" sz="2800" dirty="0">
                <a:latin typeface="Calibri" panose="020F0502020204030204" pitchFamily="34" charset="0"/>
                <a:cs typeface="Calibri" panose="020F0502020204030204" pitchFamily="34" charset="0"/>
              </a:rPr>
              <a:t>إلى تثبيت أنظمة المعلومات الخاصة بها بحيث توفر أداءً أفضل لمستخدميها ، ومع ذلك ، فإن التكلفة العالية للأنظمة </a:t>
            </a:r>
            <a:r>
              <a:rPr lang="ar-IQ" sz="2800" dirty="0" smtClean="0">
                <a:latin typeface="Calibri" panose="020F0502020204030204" pitchFamily="34" charset="0"/>
                <a:cs typeface="Calibri" panose="020F0502020204030204" pitchFamily="34" charset="0"/>
              </a:rPr>
              <a:t>عالية </a:t>
            </a:r>
            <a:r>
              <a:rPr lang="ar-IQ" sz="2800" dirty="0">
                <a:latin typeface="Calibri" panose="020F0502020204030204" pitchFamily="34" charset="0"/>
                <a:cs typeface="Calibri" panose="020F0502020204030204" pitchFamily="34" charset="0"/>
              </a:rPr>
              <a:t>الأداء وصعوبة تطوير هذه الأنظمة وتوسيعها مع مرور الوقت جعلت الحوسبة السحابية حل مثالي لأنها توفر ميزات مثل قابلية التوسع ومرونة التوسع والتوافر الدائم</a:t>
            </a:r>
          </a:p>
        </p:txBody>
      </p:sp>
    </p:spTree>
    <p:extLst>
      <p:ext uri="{BB962C8B-B14F-4D97-AF65-F5344CB8AC3E}">
        <p14:creationId xmlns:p14="http://schemas.microsoft.com/office/powerpoint/2010/main" val="36952950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sp>
        <p:nvSpPr>
          <p:cNvPr id="6" name="عنصر نائب للنص 2"/>
          <p:cNvSpPr>
            <a:spLocks noGrp="1"/>
          </p:cNvSpPr>
          <p:nvPr>
            <p:ph type="body" idx="1"/>
          </p:nvPr>
        </p:nvSpPr>
        <p:spPr>
          <a:xfrm>
            <a:off x="371673" y="1365263"/>
            <a:ext cx="7575167" cy="3543339"/>
          </a:xfrm>
        </p:spPr>
        <p:txBody>
          <a:bodyPr/>
          <a:lstStyle/>
          <a:p>
            <a:pPr algn="l" rtl="0">
              <a:lnSpc>
                <a:spcPct val="150000"/>
              </a:lnSpc>
            </a:pPr>
            <a:r>
              <a:rPr lang="en-US" sz="4000" b="1" dirty="0">
                <a:solidFill>
                  <a:srgbClr val="FF0000"/>
                </a:solidFill>
              </a:rPr>
              <a:t>Cloud Computing </a:t>
            </a:r>
            <a:r>
              <a:rPr lang="en-US" sz="4000" b="1" dirty="0" smtClean="0">
                <a:solidFill>
                  <a:srgbClr val="FF0000"/>
                </a:solidFill>
              </a:rPr>
              <a:t>components:</a:t>
            </a:r>
          </a:p>
          <a:p>
            <a:pPr marL="804863" indent="-285750" algn="l" rtl="0">
              <a:lnSpc>
                <a:spcPct val="150000"/>
              </a:lnSpc>
              <a:buFont typeface="Wingdings" panose="05000000000000000000" pitchFamily="2" charset="2"/>
              <a:buChar char="Ø"/>
            </a:pPr>
            <a:r>
              <a:rPr lang="en-US" sz="3200" b="1" dirty="0"/>
              <a:t>Applications &amp; Service</a:t>
            </a:r>
            <a:endParaRPr lang="en-US" sz="3200" b="1" dirty="0" smtClean="0"/>
          </a:p>
          <a:p>
            <a:pPr marL="804863" indent="-285750" algn="l" rtl="0">
              <a:lnSpc>
                <a:spcPct val="150000"/>
              </a:lnSpc>
              <a:buFont typeface="Wingdings" panose="05000000000000000000" pitchFamily="2" charset="2"/>
              <a:buChar char="Ø"/>
            </a:pPr>
            <a:r>
              <a:rPr lang="en-US" sz="3200" b="1" dirty="0" smtClean="0"/>
              <a:t>Client</a:t>
            </a:r>
          </a:p>
          <a:p>
            <a:pPr marL="804863" indent="-285750" algn="l" rtl="0">
              <a:lnSpc>
                <a:spcPct val="150000"/>
              </a:lnSpc>
              <a:buFont typeface="Wingdings" panose="05000000000000000000" pitchFamily="2" charset="2"/>
              <a:buChar char="Ø"/>
            </a:pPr>
            <a:r>
              <a:rPr lang="en-US" sz="3200" b="1" dirty="0" smtClean="0"/>
              <a:t>Infrastructure</a:t>
            </a:r>
          </a:p>
          <a:p>
            <a:pPr marL="804863" indent="-285750" algn="l" rtl="0">
              <a:lnSpc>
                <a:spcPct val="150000"/>
              </a:lnSpc>
              <a:buFont typeface="Wingdings" panose="05000000000000000000" pitchFamily="2" charset="2"/>
              <a:buChar char="Ø"/>
            </a:pPr>
            <a:r>
              <a:rPr lang="en-US" sz="3200" b="1" dirty="0" smtClean="0"/>
              <a:t>Platform</a:t>
            </a:r>
          </a:p>
          <a:p>
            <a:pPr marL="804863" indent="-285750" algn="l" rtl="0">
              <a:lnSpc>
                <a:spcPct val="150000"/>
              </a:lnSpc>
              <a:buFont typeface="Wingdings" panose="05000000000000000000" pitchFamily="2" charset="2"/>
              <a:buChar char="Ø"/>
            </a:pPr>
            <a:r>
              <a:rPr lang="en-US" sz="3200" b="1" dirty="0" smtClean="0"/>
              <a:t>Networks</a:t>
            </a:r>
            <a:endParaRPr lang="en-US" sz="3200"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34546" y="1527973"/>
            <a:ext cx="5557202" cy="473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932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272" y="909529"/>
            <a:ext cx="9170263" cy="5160670"/>
          </a:xfrm>
          <a:prstGeom prst="rect">
            <a:avLst/>
          </a:prstGeom>
        </p:spPr>
      </p:pic>
    </p:spTree>
    <p:extLst>
      <p:ext uri="{BB962C8B-B14F-4D97-AF65-F5344CB8AC3E}">
        <p14:creationId xmlns:p14="http://schemas.microsoft.com/office/powerpoint/2010/main" val="144146554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9</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8" name="عنوان 4">
            <a:extLst>
              <a:ext uri="{FF2B5EF4-FFF2-40B4-BE49-F238E27FC236}">
                <a16:creationId xmlns:a16="http://schemas.microsoft.com/office/drawing/2014/main" id="{F42BFF48-F06D-46EC-A7AB-A38D985A0027}"/>
              </a:ext>
            </a:extLst>
          </p:cNvPr>
          <p:cNvSpPr txBox="1">
            <a:spLocks/>
          </p:cNvSpPr>
          <p:nvPr/>
        </p:nvSpPr>
        <p:spPr>
          <a:xfrm>
            <a:off x="1229067" y="305901"/>
            <a:ext cx="9407628" cy="406736"/>
          </a:xfrm>
          <a:prstGeom prst="rect">
            <a:avLst/>
          </a:prstGeom>
        </p:spPr>
        <p:txBody>
          <a:bodyPr spcFirstLastPara="1" wrap="square" lIns="91425" tIns="91425" rIns="91425" bIns="91425" anchor="ctr" anchorCtr="0"/>
          <a:lstStyle>
            <a:lvl1pPr lvl="0" algn="l" defTabSz="914400" rtl="0" eaLnBrk="1" latinLnBrk="0" hangingPunct="1">
              <a:lnSpc>
                <a:spcPct val="90000"/>
              </a:lnSpc>
              <a:spcBef>
                <a:spcPts val="0"/>
              </a:spcBef>
              <a:spcAft>
                <a:spcPts val="0"/>
              </a:spcAft>
              <a:buSzPts val="2000"/>
              <a:buNone/>
              <a:defRPr sz="1800" b="0" i="0" u="none" strike="noStrike" kern="1200"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t>New Technique Of Computing Of Clouds In Internet</a:t>
            </a:r>
            <a:endParaRPr lang="en-US" sz="3200" b="1"/>
          </a:p>
        </p:txBody>
      </p:sp>
      <p:pic>
        <p:nvPicPr>
          <p:cNvPr id="6" name="صورة 5"/>
          <p:cNvPicPr>
            <a:picLocks noChangeAspect="1"/>
          </p:cNvPicPr>
          <p:nvPr/>
        </p:nvPicPr>
        <p:blipFill>
          <a:blip r:embed="rId2"/>
          <a:stretch>
            <a:fillRect/>
          </a:stretch>
        </p:blipFill>
        <p:spPr>
          <a:xfrm>
            <a:off x="6165273" y="1074301"/>
            <a:ext cx="5913407" cy="4921834"/>
          </a:xfrm>
          <a:prstGeom prst="rect">
            <a:avLst/>
          </a:prstGeom>
        </p:spPr>
      </p:pic>
      <p:sp>
        <p:nvSpPr>
          <p:cNvPr id="7" name="عنصر نائب للنص 2"/>
          <p:cNvSpPr>
            <a:spLocks noGrp="1"/>
          </p:cNvSpPr>
          <p:nvPr>
            <p:ph type="body" idx="1"/>
          </p:nvPr>
        </p:nvSpPr>
        <p:spPr>
          <a:xfrm>
            <a:off x="417848" y="2468976"/>
            <a:ext cx="11086967" cy="781741"/>
          </a:xfrm>
        </p:spPr>
        <p:txBody>
          <a:bodyPr/>
          <a:lstStyle/>
          <a:p>
            <a:pPr algn="l" rtl="0" fontAlgn="base"/>
            <a:r>
              <a:rPr lang="en-US" sz="3600" b="1" dirty="0">
                <a:solidFill>
                  <a:srgbClr val="FF0000"/>
                </a:solidFill>
              </a:rPr>
              <a:t>Types of Cloud Computing</a:t>
            </a:r>
            <a:r>
              <a:rPr lang="en-US" sz="3600" b="1" dirty="0" smtClean="0">
                <a:solidFill>
                  <a:srgbClr val="FF0000"/>
                </a:solidFill>
              </a:rPr>
              <a:t>:</a:t>
            </a:r>
          </a:p>
          <a:p>
            <a:pPr algn="l" rtl="0" fontAlgn="base"/>
            <a:r>
              <a:rPr lang="en-US" sz="3600" b="1" dirty="0" smtClean="0">
                <a:solidFill>
                  <a:srgbClr val="FF0000"/>
                </a:solidFill>
              </a:rPr>
              <a:t> </a:t>
            </a:r>
          </a:p>
          <a:p>
            <a:pPr marL="647700" indent="-571500" algn="l" rtl="0" fontAlgn="base">
              <a:buFont typeface="Wingdings" panose="05000000000000000000" pitchFamily="2" charset="2"/>
              <a:buChar char="Ø"/>
            </a:pPr>
            <a:r>
              <a:rPr lang="en-US" sz="3600" b="1" dirty="0" smtClean="0"/>
              <a:t>Private</a:t>
            </a:r>
          </a:p>
          <a:p>
            <a:pPr marL="647700" indent="-571500" algn="l" rtl="0" fontAlgn="base">
              <a:buFont typeface="Wingdings" panose="05000000000000000000" pitchFamily="2" charset="2"/>
              <a:buChar char="Ø"/>
            </a:pPr>
            <a:r>
              <a:rPr lang="en-US" sz="3600" b="1" dirty="0" smtClean="0"/>
              <a:t>Public</a:t>
            </a:r>
          </a:p>
          <a:p>
            <a:pPr marL="647700" indent="-571500" algn="l" rtl="0" fontAlgn="base">
              <a:buFont typeface="Wingdings" panose="05000000000000000000" pitchFamily="2" charset="2"/>
              <a:buChar char="Ø"/>
            </a:pPr>
            <a:r>
              <a:rPr lang="en-US" sz="3600" b="1" dirty="0" smtClean="0"/>
              <a:t>Hybrid </a:t>
            </a:r>
            <a:r>
              <a:rPr lang="en-US" sz="3600" b="1" dirty="0"/>
              <a:t>Clouds</a:t>
            </a:r>
          </a:p>
          <a:p>
            <a:pPr algn="l" rtl="0"/>
            <a:endParaRPr lang="en-US" sz="3600" dirty="0"/>
          </a:p>
        </p:txBody>
      </p:sp>
    </p:spTree>
    <p:extLst>
      <p:ext uri="{BB962C8B-B14F-4D97-AF65-F5344CB8AC3E}">
        <p14:creationId xmlns:p14="http://schemas.microsoft.com/office/powerpoint/2010/main" val="20107699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2573</TotalTime>
  <Words>1776</Words>
  <Application>Microsoft Office PowerPoint</Application>
  <PresentationFormat>شاشة عريضة</PresentationFormat>
  <Paragraphs>160</Paragraphs>
  <Slides>28</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28</vt:i4>
      </vt:variant>
    </vt:vector>
  </HeadingPairs>
  <TitlesOfParts>
    <vt:vector size="39" baseType="lpstr">
      <vt:lpstr>ae_AlMothnna</vt:lpstr>
      <vt:lpstr>Arial</vt:lpstr>
      <vt:lpstr>Calibri</vt:lpstr>
      <vt:lpstr>Comic Sans MS</vt:lpstr>
      <vt:lpstr>Segoe UI Black</vt:lpstr>
      <vt:lpstr>Segoe UI Historic</vt:lpstr>
      <vt:lpstr>Simple Bold Jut Out</vt:lpstr>
      <vt:lpstr>Times New Roman</vt:lpstr>
      <vt:lpstr>Traditional Arabic</vt:lpstr>
      <vt:lpstr>Wingdings</vt:lpstr>
      <vt:lpstr>Office Theme</vt:lpstr>
      <vt:lpstr>عرض تقديمي في PowerPoint</vt:lpstr>
      <vt:lpstr>New Technique Of Computing Of Clouds In Internet</vt:lpstr>
      <vt:lpstr>New Technique Of Computing Of Clouds In Internet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Quantization &amp;  μ-Law ( non linear Quantization)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zahraa alkhawaja</dc:creator>
  <cp:lastModifiedBy>User</cp:lastModifiedBy>
  <cp:revision>243</cp:revision>
  <dcterms:created xsi:type="dcterms:W3CDTF">2020-11-01T11:03:41Z</dcterms:created>
  <dcterms:modified xsi:type="dcterms:W3CDTF">2021-07-02T21:04:55Z</dcterms:modified>
</cp:coreProperties>
</file>