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8"/>
  </p:notesMasterIdLst>
  <p:handoutMasterIdLst>
    <p:handoutMasterId r:id="rId39"/>
  </p:handoutMasterIdLst>
  <p:sldIdLst>
    <p:sldId id="268" r:id="rId2"/>
    <p:sldId id="306" r:id="rId3"/>
    <p:sldId id="334" r:id="rId4"/>
    <p:sldId id="308" r:id="rId5"/>
    <p:sldId id="307" r:id="rId6"/>
    <p:sldId id="309" r:id="rId7"/>
    <p:sldId id="310" r:id="rId8"/>
    <p:sldId id="311" r:id="rId9"/>
    <p:sldId id="336" r:id="rId10"/>
    <p:sldId id="312" r:id="rId11"/>
    <p:sldId id="313" r:id="rId12"/>
    <p:sldId id="314" r:id="rId13"/>
    <p:sldId id="315" r:id="rId14"/>
    <p:sldId id="316" r:id="rId15"/>
    <p:sldId id="333" r:id="rId16"/>
    <p:sldId id="317" r:id="rId17"/>
    <p:sldId id="335" r:id="rId18"/>
    <p:sldId id="318" r:id="rId19"/>
    <p:sldId id="338" r:id="rId20"/>
    <p:sldId id="319" r:id="rId21"/>
    <p:sldId id="320" r:id="rId22"/>
    <p:sldId id="339" r:id="rId23"/>
    <p:sldId id="321" r:id="rId24"/>
    <p:sldId id="322" r:id="rId25"/>
    <p:sldId id="323" r:id="rId26"/>
    <p:sldId id="324" r:id="rId27"/>
    <p:sldId id="337" r:id="rId28"/>
    <p:sldId id="325" r:id="rId29"/>
    <p:sldId id="326" r:id="rId30"/>
    <p:sldId id="328" r:id="rId31"/>
    <p:sldId id="329" r:id="rId32"/>
    <p:sldId id="330" r:id="rId33"/>
    <p:sldId id="331" r:id="rId34"/>
    <p:sldId id="332" r:id="rId35"/>
    <p:sldId id="327" r:id="rId36"/>
    <p:sldId id="305" r:id="rId37"/>
  </p:sldIdLst>
  <p:sldSz cx="9144000" cy="5143500" type="screen16x9"/>
  <p:notesSz cx="6858000" cy="9144000"/>
  <p:embeddedFontLst>
    <p:embeddedFont>
      <p:font typeface="Segoe UI Black" panose="020B0604020202020204" charset="0"/>
      <p:bold r:id="rId40"/>
      <p:boldItalic r:id="rId41"/>
    </p:embeddedFont>
    <p:embeddedFont>
      <p:font typeface="Arv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a:srgbClr val="1996D4"/>
    <a:srgbClr val="38833F"/>
    <a:srgbClr val="28AE3E"/>
    <a:srgbClr val="00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20D5EA-D480-4313-B029-828053BC24F2}">
  <a:tblStyle styleId="{E420D5EA-D480-4313-B029-828053BC24F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4686" autoAdjust="0"/>
  </p:normalViewPr>
  <p:slideViewPr>
    <p:cSldViewPr>
      <p:cViewPr>
        <p:scale>
          <a:sx n="110" d="100"/>
          <a:sy n="110" d="100"/>
        </p:scale>
        <p:origin x="516" y="-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B6B512-AB72-48D1-9FE4-5344257B98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B161A-EC86-4EC4-A52C-5CD408CB0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E3F13-411A-4013-B873-C1C16C9F208C}" type="datetimeFigureOut">
              <a:rPr lang="en-US" smtClean="0"/>
              <a:t>6/11/2021</a:t>
            </a:fld>
            <a:endParaRPr lang="en-US"/>
          </a:p>
        </p:txBody>
      </p:sp>
      <p:sp>
        <p:nvSpPr>
          <p:cNvPr id="4" name="Footer Placeholder 3">
            <a:extLst>
              <a:ext uri="{FF2B5EF4-FFF2-40B4-BE49-F238E27FC236}">
                <a16:creationId xmlns:a16="http://schemas.microsoft.com/office/drawing/2014/main" id="{21643BF6-68BA-4224-BBE4-6C863448BA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A8A9B1-25FD-49B8-BDC3-4C70CFA509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180C9-F922-4D1B-B86C-BB896C7C11AE}" type="slidenum">
              <a:rPr lang="en-US" smtClean="0"/>
              <a:t>‹#›</a:t>
            </a:fld>
            <a:endParaRPr lang="en-US"/>
          </a:p>
        </p:txBody>
      </p:sp>
    </p:spTree>
    <p:extLst>
      <p:ext uri="{BB962C8B-B14F-4D97-AF65-F5344CB8AC3E}">
        <p14:creationId xmlns:p14="http://schemas.microsoft.com/office/powerpoint/2010/main" val="341295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52686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IQ" dirty="0"/>
          </a:p>
        </p:txBody>
      </p:sp>
    </p:spTree>
    <p:extLst>
      <p:ext uri="{BB962C8B-B14F-4D97-AF65-F5344CB8AC3E}">
        <p14:creationId xmlns:p14="http://schemas.microsoft.com/office/powerpoint/2010/main" val="315739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61"/>
        <p:cNvGrpSpPr/>
        <p:nvPr/>
      </p:nvGrpSpPr>
      <p:grpSpPr>
        <a:xfrm>
          <a:off x="0" y="0"/>
          <a:ext cx="0" cy="0"/>
          <a:chOff x="0" y="0"/>
          <a:chExt cx="0" cy="0"/>
        </a:xfrm>
      </p:grpSpPr>
      <p:grpSp>
        <p:nvGrpSpPr>
          <p:cNvPr id="62" name="Google Shape;62;p5"/>
          <p:cNvGrpSpPr/>
          <p:nvPr/>
        </p:nvGrpSpPr>
        <p:grpSpPr>
          <a:xfrm rot="10800000" flipH="1" flipV="1">
            <a:off x="-12909" y="1"/>
            <a:ext cx="3792821"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pic>
        <p:nvPicPr>
          <p:cNvPr id="40" name="صورة 1">
            <a:extLst>
              <a:ext uri="{FF2B5EF4-FFF2-40B4-BE49-F238E27FC236}">
                <a16:creationId xmlns:a16="http://schemas.microsoft.com/office/drawing/2014/main" id="{BFA98B1F-F31C-4B18-8151-051DDFAF5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339502"/>
            <a:ext cx="2075653" cy="2139702"/>
          </a:xfrm>
          <a:prstGeom prst="rect">
            <a:avLst/>
          </a:prstGeom>
        </p:spPr>
      </p:pic>
      <p:grpSp>
        <p:nvGrpSpPr>
          <p:cNvPr id="42" name="Google Shape;164;p10">
            <a:extLst>
              <a:ext uri="{FF2B5EF4-FFF2-40B4-BE49-F238E27FC236}">
                <a16:creationId xmlns:a16="http://schemas.microsoft.com/office/drawing/2014/main" id="{8EEDF958-4014-4F41-B4E9-363E8CE5B871}"/>
              </a:ext>
            </a:extLst>
          </p:cNvPr>
          <p:cNvGrpSpPr/>
          <p:nvPr userDrawn="1"/>
        </p:nvGrpSpPr>
        <p:grpSpPr>
          <a:xfrm>
            <a:off x="7518655" y="4659964"/>
            <a:ext cx="1625345" cy="483536"/>
            <a:chOff x="5575241" y="4472728"/>
            <a:chExt cx="2202831" cy="670796"/>
          </a:xfrm>
        </p:grpSpPr>
        <p:sp>
          <p:nvSpPr>
            <p:cNvPr id="44" name="Google Shape;165;p10">
              <a:extLst>
                <a:ext uri="{FF2B5EF4-FFF2-40B4-BE49-F238E27FC236}">
                  <a16:creationId xmlns:a16="http://schemas.microsoft.com/office/drawing/2014/main" id="{EBBDA75E-ADD8-481F-BD39-0D1CB16EA255}"/>
                </a:ext>
              </a:extLst>
            </p:cNvPr>
            <p:cNvSpPr/>
            <p:nvPr/>
          </p:nvSpPr>
          <p:spPr>
            <a:xfrm rot="10800000">
              <a:off x="5575241" y="4948342"/>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66;p10">
              <a:extLst>
                <a:ext uri="{FF2B5EF4-FFF2-40B4-BE49-F238E27FC236}">
                  <a16:creationId xmlns:a16="http://schemas.microsoft.com/office/drawing/2014/main" id="{63C1522F-D531-4D81-B1D4-7473261EC2A6}"/>
                </a:ext>
              </a:extLst>
            </p:cNvPr>
            <p:cNvGrpSpPr/>
            <p:nvPr/>
          </p:nvGrpSpPr>
          <p:grpSpPr>
            <a:xfrm flipH="1">
              <a:off x="5734849" y="4472728"/>
              <a:ext cx="2040837" cy="670796"/>
              <a:chOff x="1297954" y="330075"/>
              <a:chExt cx="5169293" cy="1699506"/>
            </a:xfrm>
          </p:grpSpPr>
          <p:sp>
            <p:nvSpPr>
              <p:cNvPr id="49" name="Google Shape;167;p10">
                <a:extLst>
                  <a:ext uri="{FF2B5EF4-FFF2-40B4-BE49-F238E27FC236}">
                    <a16:creationId xmlns:a16="http://schemas.microsoft.com/office/drawing/2014/main" id="{E5F29296-7129-41DE-BA2E-00D86CC9C345}"/>
                  </a:ext>
                </a:extLst>
              </p:cNvPr>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8;p10">
                <a:extLst>
                  <a:ext uri="{FF2B5EF4-FFF2-40B4-BE49-F238E27FC236}">
                    <a16:creationId xmlns:a16="http://schemas.microsoft.com/office/drawing/2014/main" id="{3608C188-5B7D-4F6B-9C67-1E2B455FB6A2}"/>
                  </a:ext>
                </a:extLst>
              </p:cNvPr>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69;p10">
              <a:extLst>
                <a:ext uri="{FF2B5EF4-FFF2-40B4-BE49-F238E27FC236}">
                  <a16:creationId xmlns:a16="http://schemas.microsoft.com/office/drawing/2014/main" id="{01439178-16C1-417E-8222-4D74522E6725}"/>
                </a:ext>
              </a:extLst>
            </p:cNvPr>
            <p:cNvGrpSpPr/>
            <p:nvPr userDrawn="1"/>
          </p:nvGrpSpPr>
          <p:grpSpPr>
            <a:xfrm flipH="1">
              <a:off x="5578209" y="4646738"/>
              <a:ext cx="2199863" cy="304563"/>
              <a:chOff x="-5827153" y="330075"/>
              <a:chExt cx="12276019" cy="1699569"/>
            </a:xfrm>
          </p:grpSpPr>
          <p:sp>
            <p:nvSpPr>
              <p:cNvPr id="47" name="Google Shape;170;p10">
                <a:extLst>
                  <a:ext uri="{FF2B5EF4-FFF2-40B4-BE49-F238E27FC236}">
                    <a16:creationId xmlns:a16="http://schemas.microsoft.com/office/drawing/2014/main" id="{79946A7A-1ED3-4370-BA88-54747FE1E656}"/>
                  </a:ext>
                </a:extLst>
              </p:cNvPr>
              <p:cNvSpPr/>
              <p:nvPr userDrawn="1"/>
            </p:nvSpPr>
            <p:spPr>
              <a:xfrm>
                <a:off x="-5827153" y="330144"/>
                <a:ext cx="10612200" cy="1699500"/>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1;p10">
                <a:extLst>
                  <a:ext uri="{FF2B5EF4-FFF2-40B4-BE49-F238E27FC236}">
                    <a16:creationId xmlns:a16="http://schemas.microsoft.com/office/drawing/2014/main" id="{243151BD-1AAD-4161-91C3-C497E8C003C5}"/>
                  </a:ext>
                </a:extLst>
              </p:cNvPr>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5"/>
          <p:cNvSpPr txBox="1">
            <a:spLocks noGrp="1"/>
          </p:cNvSpPr>
          <p:nvPr>
            <p:ph type="sldNum" idx="12"/>
          </p:nvPr>
        </p:nvSpPr>
        <p:spPr>
          <a:xfrm>
            <a:off x="7726915" y="478138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53" name="Google Shape;79;p5">
            <a:extLst>
              <a:ext uri="{FF2B5EF4-FFF2-40B4-BE49-F238E27FC236}">
                <a16:creationId xmlns:a16="http://schemas.microsoft.com/office/drawing/2014/main" id="{85B9CEE3-C549-4F43-817B-CDAC3A298D00}"/>
              </a:ext>
            </a:extLst>
          </p:cNvPr>
          <p:cNvSpPr txBox="1">
            <a:spLocks noGrp="1"/>
          </p:cNvSpPr>
          <p:nvPr>
            <p:ph type="body" idx="1" hasCustomPrompt="1"/>
          </p:nvPr>
        </p:nvSpPr>
        <p:spPr>
          <a:xfrm>
            <a:off x="1270974" y="2416530"/>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4400">
                <a:solidFill>
                  <a:srgbClr val="38833F"/>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الرئيسي</a:t>
            </a:r>
            <a:endParaRPr dirty="0"/>
          </a:p>
        </p:txBody>
      </p:sp>
      <p:sp>
        <p:nvSpPr>
          <p:cNvPr id="22" name="Google Shape;79;p5">
            <a:extLst>
              <a:ext uri="{FF2B5EF4-FFF2-40B4-BE49-F238E27FC236}">
                <a16:creationId xmlns:a16="http://schemas.microsoft.com/office/drawing/2014/main" id="{D609DC27-84AD-46EB-B211-E6EC84D59593}"/>
              </a:ext>
            </a:extLst>
          </p:cNvPr>
          <p:cNvSpPr txBox="1">
            <a:spLocks noGrp="1"/>
          </p:cNvSpPr>
          <p:nvPr>
            <p:ph type="body" idx="13" hasCustomPrompt="1"/>
          </p:nvPr>
        </p:nvSpPr>
        <p:spPr>
          <a:xfrm>
            <a:off x="1270974" y="3538247"/>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2200">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الفرعي</a:t>
            </a:r>
            <a:endParaRPr dirty="0"/>
          </a:p>
        </p:txBody>
      </p:sp>
    </p:spTree>
    <p:extLst>
      <p:ext uri="{BB962C8B-B14F-4D97-AF65-F5344CB8AC3E}">
        <p14:creationId xmlns:p14="http://schemas.microsoft.com/office/powerpoint/2010/main" val="33495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rot="10800000" flipV="1">
            <a:off x="3779912" y="1"/>
            <a:ext cx="5364088"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rot="10800000">
            <a:off x="-12908" y="4633082"/>
            <a:ext cx="1676222" cy="51043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4" y="330075"/>
              <a:chExt cx="12276020" cy="1699569"/>
            </a:xfrm>
          </p:grpSpPr>
          <p:sp>
            <p:nvSpPr>
              <p:cNvPr id="76" name="Google Shape;76;p5"/>
              <p:cNvSpPr/>
              <p:nvPr/>
            </p:nvSpPr>
            <p:spPr>
              <a:xfrm>
                <a:off x="-5827154" y="330142"/>
                <a:ext cx="10612203" cy="1699502"/>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hasCustomPrompt="1"/>
          </p:nvPr>
        </p:nvSpPr>
        <p:spPr>
          <a:xfrm>
            <a:off x="4362793" y="200785"/>
            <a:ext cx="4313663" cy="406736"/>
          </a:xfrm>
          <a:prstGeom prst="rect">
            <a:avLst/>
          </a:prstGeom>
        </p:spPr>
        <p:txBody>
          <a:bodyPr spcFirstLastPara="1" wrap="square" lIns="91425" tIns="91425" rIns="91425" bIns="91425" anchor="ctr" anchorCtr="0"/>
          <a:lstStyle>
            <a:lvl1pPr lvl="0" algn="r">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SA" dirty="0"/>
              <a:t>العنوان يكتب هنا</a:t>
            </a:r>
            <a:endParaRPr dirty="0"/>
          </a:p>
        </p:txBody>
      </p:sp>
      <p:sp>
        <p:nvSpPr>
          <p:cNvPr id="79" name="Google Shape;79;p5"/>
          <p:cNvSpPr txBox="1">
            <a:spLocks noGrp="1"/>
          </p:cNvSpPr>
          <p:nvPr>
            <p:ph type="body" idx="1" hasCustomPrompt="1"/>
          </p:nvPr>
        </p:nvSpPr>
        <p:spPr>
          <a:xfrm>
            <a:off x="107505" y="781897"/>
            <a:ext cx="8950842" cy="3851176"/>
          </a:xfrm>
          <a:prstGeom prst="rect">
            <a:avLst/>
          </a:prstGeom>
        </p:spPr>
        <p:txBody>
          <a:bodyPr spcFirstLastPara="1" wrap="square" lIns="91425" tIns="91425" rIns="91425" bIns="91425" anchor="ctr" anchorCtr="0"/>
          <a:lstStyle>
            <a:lvl1pPr marL="76200" lvl="0" indent="0" algn="r">
              <a:spcBef>
                <a:spcPts val="600"/>
              </a:spcBef>
              <a:spcAft>
                <a:spcPts val="0"/>
              </a:spcAft>
              <a:buSzPts val="2400"/>
              <a:buNone/>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SA" b="1" dirty="0"/>
              <a:t>التفاصيل</a:t>
            </a:r>
          </a:p>
        </p:txBody>
      </p:sp>
      <p:sp>
        <p:nvSpPr>
          <p:cNvPr id="80" name="Google Shape;80;p5"/>
          <p:cNvSpPr txBox="1">
            <a:spLocks noGrp="1"/>
          </p:cNvSpPr>
          <p:nvPr>
            <p:ph type="sldNum" idx="12"/>
          </p:nvPr>
        </p:nvSpPr>
        <p:spPr>
          <a:xfrm>
            <a:off x="16712" y="477933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2" name="صورة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3" y="50770"/>
            <a:ext cx="709243" cy="731128"/>
          </a:xfrm>
          <a:prstGeom prst="rect">
            <a:avLst/>
          </a:prstGeom>
        </p:spPr>
      </p:pic>
      <p:grpSp>
        <p:nvGrpSpPr>
          <p:cNvPr id="22" name="Google Shape;239;p16">
            <a:extLst>
              <a:ext uri="{FF2B5EF4-FFF2-40B4-BE49-F238E27FC236}">
                <a16:creationId xmlns:a16="http://schemas.microsoft.com/office/drawing/2014/main" id="{525BFA40-882A-4FC9-8C80-AE57310CCC67}"/>
              </a:ext>
            </a:extLst>
          </p:cNvPr>
          <p:cNvGrpSpPr/>
          <p:nvPr userDrawn="1"/>
        </p:nvGrpSpPr>
        <p:grpSpPr>
          <a:xfrm>
            <a:off x="8748464" y="267494"/>
            <a:ext cx="349203" cy="288032"/>
            <a:chOff x="2594050" y="1631825"/>
            <a:chExt cx="439625" cy="439625"/>
          </a:xfrm>
        </p:grpSpPr>
        <p:sp>
          <p:nvSpPr>
            <p:cNvPr id="23" name="Google Shape;240;p16">
              <a:extLst>
                <a:ext uri="{FF2B5EF4-FFF2-40B4-BE49-F238E27FC236}">
                  <a16:creationId xmlns:a16="http://schemas.microsoft.com/office/drawing/2014/main" id="{27946C0E-1776-46C5-B3C7-99EAD910977E}"/>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1;p16">
              <a:extLst>
                <a:ext uri="{FF2B5EF4-FFF2-40B4-BE49-F238E27FC236}">
                  <a16:creationId xmlns:a16="http://schemas.microsoft.com/office/drawing/2014/main" id="{7D1B093F-EC42-4F79-A7EC-EA86D2827345}"/>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2;p16">
              <a:extLst>
                <a:ext uri="{FF2B5EF4-FFF2-40B4-BE49-F238E27FC236}">
                  <a16:creationId xmlns:a16="http://schemas.microsoft.com/office/drawing/2014/main" id="{82D88AE8-A62D-4BCE-8350-7FE6C4F94A8A}"/>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3;p16">
              <a:extLst>
                <a:ext uri="{FF2B5EF4-FFF2-40B4-BE49-F238E27FC236}">
                  <a16:creationId xmlns:a16="http://schemas.microsoft.com/office/drawing/2014/main" id="{EA83ABCC-E089-479A-9E6C-BA561E025030}"/>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6C3EC0E-39B6-45C9-98E8-56B97766DE5D}"/>
              </a:ext>
            </a:extLst>
          </p:cNvPr>
          <p:cNvPicPr>
            <a:picLocks noChangeAspect="1"/>
          </p:cNvPicPr>
          <p:nvPr userDrawn="1"/>
        </p:nvPicPr>
        <p:blipFill>
          <a:blip r:embed="rId3"/>
          <a:stretch>
            <a:fillRect/>
          </a:stretch>
        </p:blipFill>
        <p:spPr>
          <a:xfrm>
            <a:off x="8611897" y="4697082"/>
            <a:ext cx="382432" cy="382432"/>
          </a:xfrm>
          <a:prstGeom prst="rect">
            <a:avLst/>
          </a:prstGeom>
        </p:spPr>
      </p:pic>
      <p:sp>
        <p:nvSpPr>
          <p:cNvPr id="3" name="TextBox 2">
            <a:extLst>
              <a:ext uri="{FF2B5EF4-FFF2-40B4-BE49-F238E27FC236}">
                <a16:creationId xmlns:a16="http://schemas.microsoft.com/office/drawing/2014/main" id="{459B9C2E-2E33-4A36-9CD6-D95FF0A6AE11}"/>
              </a:ext>
            </a:extLst>
          </p:cNvPr>
          <p:cNvSpPr txBox="1"/>
          <p:nvPr userDrawn="1"/>
        </p:nvSpPr>
        <p:spPr>
          <a:xfrm>
            <a:off x="6495710" y="4741323"/>
            <a:ext cx="1460666" cy="261610"/>
          </a:xfrm>
          <a:prstGeom prst="rect">
            <a:avLst/>
          </a:prstGeom>
          <a:noFill/>
        </p:spPr>
        <p:txBody>
          <a:bodyPr wrap="square" rtlCol="0">
            <a:spAutoFit/>
          </a:bodyPr>
          <a:lstStyle/>
          <a:p>
            <a:r>
              <a:rPr lang="en-US" sz="1100" dirty="0">
                <a:solidFill>
                  <a:srgbClr val="002060"/>
                </a:solidFill>
              </a:rPr>
              <a:t>http://Alkafeel.edu.iq</a:t>
            </a:r>
          </a:p>
        </p:txBody>
      </p:sp>
      <p:sp>
        <p:nvSpPr>
          <p:cNvPr id="31" name="TextBox 30">
            <a:extLst>
              <a:ext uri="{FF2B5EF4-FFF2-40B4-BE49-F238E27FC236}">
                <a16:creationId xmlns:a16="http://schemas.microsoft.com/office/drawing/2014/main" id="{70C42266-86E8-40C4-96C4-6E020D663C47}"/>
              </a:ext>
            </a:extLst>
          </p:cNvPr>
          <p:cNvSpPr txBox="1"/>
          <p:nvPr userDrawn="1"/>
        </p:nvSpPr>
        <p:spPr>
          <a:xfrm>
            <a:off x="7780649" y="4741323"/>
            <a:ext cx="857640" cy="261610"/>
          </a:xfrm>
          <a:prstGeom prst="rect">
            <a:avLst/>
          </a:prstGeom>
          <a:noFill/>
        </p:spPr>
        <p:txBody>
          <a:bodyPr wrap="square" rtlCol="0">
            <a:spAutoFit/>
          </a:bodyPr>
          <a:lstStyle/>
          <a:p>
            <a:pPr algn="r"/>
            <a:r>
              <a:rPr lang="ar-IQ" sz="1100" dirty="0">
                <a:solidFill>
                  <a:srgbClr val="002060"/>
                </a:solidFill>
                <a:latin typeface="+mn-lt"/>
                <a:cs typeface="+mn-cs"/>
              </a:rPr>
              <a:t>الموقع الرسمي</a:t>
            </a:r>
            <a:r>
              <a:rPr lang="en-US" sz="1100" dirty="0">
                <a:solidFill>
                  <a:srgbClr val="002060"/>
                </a:solidFill>
                <a:latin typeface="+mn-lt"/>
                <a:cs typeface="+mn-cs"/>
              </a:rPr>
              <a:t> </a:t>
            </a:r>
          </a:p>
        </p:txBody>
      </p:sp>
      <p:grpSp>
        <p:nvGrpSpPr>
          <p:cNvPr id="9" name="Group 8">
            <a:extLst>
              <a:ext uri="{FF2B5EF4-FFF2-40B4-BE49-F238E27FC236}">
                <a16:creationId xmlns:a16="http://schemas.microsoft.com/office/drawing/2014/main" id="{ABCE29E6-FA10-4407-94FA-CD024609CAD4}"/>
              </a:ext>
            </a:extLst>
          </p:cNvPr>
          <p:cNvGrpSpPr/>
          <p:nvPr userDrawn="1"/>
        </p:nvGrpSpPr>
        <p:grpSpPr>
          <a:xfrm>
            <a:off x="3745454" y="4696229"/>
            <a:ext cx="2626746" cy="380661"/>
            <a:chOff x="3169390" y="4696229"/>
            <a:chExt cx="2626746" cy="383285"/>
          </a:xfrm>
        </p:grpSpPr>
        <p:pic>
          <p:nvPicPr>
            <p:cNvPr id="7" name="Picture 6">
              <a:extLst>
                <a:ext uri="{FF2B5EF4-FFF2-40B4-BE49-F238E27FC236}">
                  <a16:creationId xmlns:a16="http://schemas.microsoft.com/office/drawing/2014/main" id="{2D2C1D12-58E9-401D-BD64-6EFA41E7946E}"/>
                </a:ext>
              </a:extLst>
            </p:cNvPr>
            <p:cNvPicPr>
              <a:picLocks noChangeAspect="1"/>
            </p:cNvPicPr>
            <p:nvPr userDrawn="1"/>
          </p:nvPicPr>
          <p:blipFill>
            <a:blip r:embed="rId4"/>
            <a:stretch>
              <a:fillRect/>
            </a:stretch>
          </p:blipFill>
          <p:spPr>
            <a:xfrm>
              <a:off x="5412851" y="4696229"/>
              <a:ext cx="383285" cy="383285"/>
            </a:xfrm>
            <a:prstGeom prst="rect">
              <a:avLst/>
            </a:prstGeom>
          </p:spPr>
        </p:pic>
        <p:grpSp>
          <p:nvGrpSpPr>
            <p:cNvPr id="35" name="Group 34">
              <a:extLst>
                <a:ext uri="{FF2B5EF4-FFF2-40B4-BE49-F238E27FC236}">
                  <a16:creationId xmlns:a16="http://schemas.microsoft.com/office/drawing/2014/main" id="{C17BEDD5-7E8C-4A76-A890-EB6D384F648A}"/>
                </a:ext>
              </a:extLst>
            </p:cNvPr>
            <p:cNvGrpSpPr/>
            <p:nvPr userDrawn="1"/>
          </p:nvGrpSpPr>
          <p:grpSpPr>
            <a:xfrm>
              <a:off x="3169390" y="4741323"/>
              <a:ext cx="2174907" cy="261610"/>
              <a:chOff x="6463382" y="4741323"/>
              <a:chExt cx="2174907" cy="261610"/>
            </a:xfrm>
          </p:grpSpPr>
          <p:sp>
            <p:nvSpPr>
              <p:cNvPr id="36" name="TextBox 35">
                <a:extLst>
                  <a:ext uri="{FF2B5EF4-FFF2-40B4-BE49-F238E27FC236}">
                    <a16:creationId xmlns:a16="http://schemas.microsoft.com/office/drawing/2014/main" id="{DA349212-450B-46B8-9799-A58F111B13CA}"/>
                  </a:ext>
                </a:extLst>
              </p:cNvPr>
              <p:cNvSpPr txBox="1"/>
              <p:nvPr userDrawn="1"/>
            </p:nvSpPr>
            <p:spPr>
              <a:xfrm>
                <a:off x="6463382" y="4741323"/>
                <a:ext cx="1546626" cy="261610"/>
              </a:xfrm>
              <a:prstGeom prst="rect">
                <a:avLst/>
              </a:prstGeom>
              <a:noFill/>
            </p:spPr>
            <p:txBody>
              <a:bodyPr wrap="square" rtlCol="0">
                <a:spAutoFit/>
              </a:bodyPr>
              <a:lstStyle/>
              <a:p>
                <a:r>
                  <a:rPr lang="en-US" sz="1100" dirty="0">
                    <a:solidFill>
                      <a:srgbClr val="002060"/>
                    </a:solidFill>
                  </a:rPr>
                  <a:t>info@alkafeel.edu.iq</a:t>
                </a:r>
              </a:p>
            </p:txBody>
          </p:sp>
          <p:sp>
            <p:nvSpPr>
              <p:cNvPr id="37" name="TextBox 36">
                <a:extLst>
                  <a:ext uri="{FF2B5EF4-FFF2-40B4-BE49-F238E27FC236}">
                    <a16:creationId xmlns:a16="http://schemas.microsoft.com/office/drawing/2014/main" id="{5979FDF5-CD23-41B8-BD0B-741816AC1045}"/>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r>
                  <a:rPr lang="ar-IQ" sz="1100" b="0" i="0" u="none" strike="noStrike" cap="none" dirty="0">
                    <a:solidFill>
                      <a:srgbClr val="002060"/>
                    </a:solidFill>
                    <a:latin typeface="+mn-lt"/>
                    <a:ea typeface="Segoe UI Black" panose="020B0A02040204020203" pitchFamily="34" charset="0"/>
                    <a:cs typeface="+mn-cs"/>
                    <a:sym typeface="Arial"/>
                  </a:rPr>
                  <a:t>البريد الرسمي</a:t>
                </a: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wikipedia.org/wiki/%D8%AA%D8%B9%D9%84%D9%8A%D9%85_%D9%85%D9%87%D9%86%D9%8A" TargetMode="External"/><Relationship Id="rId7" Type="http://schemas.openxmlformats.org/officeDocument/2006/relationships/hyperlink" Target="https://ar.wikipedia.org/wiki/%D8%AA%D8%AF%D8%B1%D9%8A%D8%A8_%D8%A7%D9%84%D9%85%D8%B9%D9%84%D9%85%D9%8A%D9%86_%D9%82%D8%A8%D9%84_%D8%A7%D9%84%D8%AE%D8%AF%D9%85%D8%A9" TargetMode="External"/><Relationship Id="rId2" Type="http://schemas.openxmlformats.org/officeDocument/2006/relationships/hyperlink" Target="https://ar.wikipedia.org/wiki/%D9%82%D8%B1%D8%A7%D8%A1%D8%A9" TargetMode="External"/><Relationship Id="rId1" Type="http://schemas.openxmlformats.org/officeDocument/2006/relationships/slideLayout" Target="../slideLayouts/slideLayout2.xml"/><Relationship Id="rId6" Type="http://schemas.openxmlformats.org/officeDocument/2006/relationships/hyperlink" Target="https://ar.wikipedia.org/wiki/%D8%AA%D9%82%D9%86%D9%8A%D8%A9_%D8%A7%D9%84%D9%85%D8%B9%D9%84%D9%88%D9%85%D8%A7%D8%AA" TargetMode="External"/><Relationship Id="rId5" Type="http://schemas.openxmlformats.org/officeDocument/2006/relationships/hyperlink" Target="https://ar.wikipedia.org/wiki/%D9%85%D9%86%D8%AD%D8%A9_%D8%AF%D8%B1%D8%A7%D8%B3%D9%8A%D8%A9" TargetMode="External"/><Relationship Id="rId4" Type="http://schemas.openxmlformats.org/officeDocument/2006/relationships/hyperlink" Target="https://ar.wikipedia.org/wiki/%D8%AA%D8%B9%D9%84%D9%8A%D9%85_%D8%B9%D8%A7%D9%8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r.wikipedia.org/wiki/%D8%A7%D9%84%D8%B9%D9%86%D9%81_%D8%B6%D8%AF_%D8%A7%D9%84%D9%85%D8%B1%D8%A3%D8%A9" TargetMode="External"/><Relationship Id="rId2" Type="http://schemas.openxmlformats.org/officeDocument/2006/relationships/hyperlink" Target="https://ar.wikipedia.org/wiki/%D9%85%D8%B3%D8%A7%D9%88%D8%A7%D8%A9_%D8%A8%D9%8A%D9%86_%D8%A7%D9%84%D8%AC%D9%86%D8%B3%D9%8A%D9%8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r.wikipedia.org/wiki/%D8%AA%D8%AF%D9%88%D9%8A%D8%B1_%D8%A7%D9%84%D9%86%D9%81%D8%A7%D9%8A%D8%A7%D8%AA" TargetMode="External"/><Relationship Id="rId3" Type="http://schemas.openxmlformats.org/officeDocument/2006/relationships/hyperlink" Target="https://ar.wikipedia.org/wiki/%D8%B5%D8%B1%D9%81_%D8%B5%D8%AD%D9%8A" TargetMode="External"/><Relationship Id="rId7" Type="http://schemas.openxmlformats.org/officeDocument/2006/relationships/hyperlink" Target="https://ar.wikipedia.org/wiki/%D8%AA%D9%84%D9%88%D8%AB" TargetMode="External"/><Relationship Id="rId2" Type="http://schemas.openxmlformats.org/officeDocument/2006/relationships/hyperlink" Target="https://ar.wikipedia.org/wiki/%D9%85%D8%A7%D8%A1_%D8%B9%D8%B0%D8%A8" TargetMode="External"/><Relationship Id="rId1" Type="http://schemas.openxmlformats.org/officeDocument/2006/relationships/slideLayout" Target="../slideLayouts/slideLayout2.xml"/><Relationship Id="rId6" Type="http://schemas.openxmlformats.org/officeDocument/2006/relationships/hyperlink" Target="https://ar.wikipedia.org/wiki/%D8%B7%D8%A7%D9%82%D8%A9_%D9%85%D8%AA%D8%AC%D8%AF%D8%AF%D8%A9" TargetMode="External"/><Relationship Id="rId5" Type="http://schemas.openxmlformats.org/officeDocument/2006/relationships/hyperlink" Target="https://ar.wikipedia.org/wiki/%D9%85%D8%B1%D8%AD%D8%A7%D8%B6" TargetMode="External"/><Relationship Id="rId4" Type="http://schemas.openxmlformats.org/officeDocument/2006/relationships/hyperlink" Target="https://ar.wikipedia.org/wiki/%D8%A3%D9%85%D9%86_%D8%BA%D8%B0%D8%A7%D8%A6%D9%8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r.wikipedia.org/wiki/%D8%A7%D8%B3%D8%AA%D8%AE%D8%AF%D8%A7%D9%85_%D8%A7%D9%84%D8%B7%D8%A7%D9%82%D8%A9" TargetMode="External"/><Relationship Id="rId2" Type="http://schemas.openxmlformats.org/officeDocument/2006/relationships/hyperlink" Target="https://ar.wikipedia.org/wiki/%D8%B7%D8%A7%D9%82%D8%A9_%D9%85%D8%AA%D8%AC%D8%AF%D8%AF%D8%A9" TargetMode="External"/><Relationship Id="rId1" Type="http://schemas.openxmlformats.org/officeDocument/2006/relationships/slideLayout" Target="../slideLayouts/slideLayout2.xml"/><Relationship Id="rId6" Type="http://schemas.openxmlformats.org/officeDocument/2006/relationships/hyperlink" Target="https://ar.wikipedia.org/wiki/%D8%AF%D9%88%D9%84%D8%A9_%D9%86%D8%A7%D9%85%D9%8A%D8%A9" TargetMode="External"/><Relationship Id="rId5" Type="http://schemas.openxmlformats.org/officeDocument/2006/relationships/hyperlink" Target="https://ar.wikipedia.org/wiki/%D8%AC%D8%B2%D9%8A%D8%B1%D8%A9" TargetMode="External"/><Relationship Id="rId4" Type="http://schemas.openxmlformats.org/officeDocument/2006/relationships/hyperlink" Target="https://ar.wikipedia.org/wiki/%D8%A7%D9%84%D8%AA%D8%B9%D8%A7%D9%88%D9%86_%D8%A7%D9%84%D8%AF%D9%88%D9%84%D9%8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A7%D9%84%D8%AC%D9%85%D8%B9%D9%8A%D8%A9_%D8%A7%D9%84%D8%B9%D8%A7%D9%85%D8%A9_%D9%84%D9%84%D8%A3%D9%85%D9%85_%D8%A7%D9%84%D9%85%D8%AA%D8%AD%D8%AF%D8%A9" TargetMode="External"/><Relationship Id="rId2" Type="http://schemas.openxmlformats.org/officeDocument/2006/relationships/hyperlink" Target="https://ar.wikipedia.org/wiki/%D8%A7%D9%84%D8%A3%D9%85%D9%85_%D8%A7%D9%84%D9%85%D8%AA%D8%AD%D8%AF%D8%A9" TargetMode="External"/><Relationship Id="rId1" Type="http://schemas.openxmlformats.org/officeDocument/2006/relationships/slideLayout" Target="../slideLayouts/slideLayout2.xml"/><Relationship Id="rId6" Type="http://schemas.openxmlformats.org/officeDocument/2006/relationships/hyperlink" Target="https://ar.wikipedia.org/wiki/%D8%B9%D8%AF%D8%A7%D9%84%D8%A9_%D8%A7%D8%AC%D8%AA%D9%85%D8%A7%D8%B9%D9%8A%D8%A9" TargetMode="External"/><Relationship Id="rId5" Type="http://schemas.openxmlformats.org/officeDocument/2006/relationships/hyperlink" Target="https://ar.wikipedia.org/wiki/%D8%AA%D9%86%D9%85%D9%8A%D8%A9_%D8%A7%D8%AC%D8%AA%D9%85%D8%A7%D8%B9%D9%8A%D8%A9" TargetMode="External"/><Relationship Id="rId4" Type="http://schemas.openxmlformats.org/officeDocument/2006/relationships/hyperlink" Target="https://ar.wikipedia.org/wiki/%D8%AA%D9%86%D9%85%D9%8A%D8%A9_%D9%85%D8%B3%D8%AA%D8%AF%D8%A7%D9%85%D8%A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wikipedia.org/wiki/%D8%AF%D9%88%D9%84%D8%A9_%D9%86%D8%A7%D9%85%D9%8A%D8%A9" TargetMode="External"/><Relationship Id="rId2" Type="http://schemas.openxmlformats.org/officeDocument/2006/relationships/hyperlink" Target="https://ar.wikipedia.org/wiki/%D8%A7%D9%84%D9%81%D9%82%D8%B1_%D8%A7%D9%84%D9%85%D8%AF%D9%82%D8%B9" TargetMode="External"/><Relationship Id="rId1" Type="http://schemas.openxmlformats.org/officeDocument/2006/relationships/slideLayout" Target="../slideLayouts/slideLayout2.xml"/><Relationship Id="rId6" Type="http://schemas.openxmlformats.org/officeDocument/2006/relationships/hyperlink" Target="https://ar.wikipedia.org/wiki/%D8%A7%D8%B3%D8%AA%D8%AB%D9%85%D8%A7%D8%B1" TargetMode="External"/><Relationship Id="rId5" Type="http://schemas.openxmlformats.org/officeDocument/2006/relationships/hyperlink" Target="https://ar.wikipedia.org/wiki/%D8%AA%D8%B9%D9%85%D9%8A%D9%85_%D8%A7%D9%84%D9%85%D9%86%D8%B8%D9%88%D8%B1_%D8%A7%D9%84%D8%AC%D9%86%D8%B3%D9%8A" TargetMode="External"/><Relationship Id="rId4" Type="http://schemas.openxmlformats.org/officeDocument/2006/relationships/hyperlink" Target="https://ar.wikipedia.org/wiki/%D8%A7%D9%84%D8%A8%D9%84%D8%AF%D8%A7%D9%86_%D8%A7%D9%84%D8%A3%D9%82%D9%84_%D9%86%D9%85%D8%A7%D8%A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wikipedia.org/wiki/%D8%A2%D8%B3%D9%8A%D8%A7" TargetMode="External"/><Relationship Id="rId2" Type="http://schemas.openxmlformats.org/officeDocument/2006/relationships/hyperlink" Target="https://ar.wikipedia.org/wiki/%D8%B3%D9%88%D8%A1_%D8%A7%D9%84%D8%AA%D8%BA%D8%B0%D9%8A%D8%A9" TargetMode="External"/><Relationship Id="rId1" Type="http://schemas.openxmlformats.org/officeDocument/2006/relationships/slideLayout" Target="../slideLayouts/slideLayout2.xml"/><Relationship Id="rId6" Type="http://schemas.openxmlformats.org/officeDocument/2006/relationships/hyperlink" Target="https://ar.wikipedia.org/wiki/%D8%AA%D8%B1%D8%A8%D8%A9" TargetMode="External"/><Relationship Id="rId5" Type="http://schemas.openxmlformats.org/officeDocument/2006/relationships/hyperlink" Target="https://ar.wikipedia.org/wiki/%D8%A5%D9%86%D8%AA%D8%A7%D8%AC%D9%8A%D8%A9_%D8%B2%D8%B1%D8%A7%D8%B9%D9%8A%D8%A9" TargetMode="External"/><Relationship Id="rId4" Type="http://schemas.openxmlformats.org/officeDocument/2006/relationships/hyperlink" Target="https://ar.wikipedia.org/wiki/%D9%88%D9%81%D9%8A%D8%A7%D8%AA_%D8%A7%D9%84%D8%A3%D8%B7%D9%81%D8%A7%D9%8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ar.wikipedia.org/wiki/%D8%AA%D8%AD%D8%AF%D9%8A%D8%AF_%D8%A7%D9%84%D9%86%D8%B3%D9%84" TargetMode="External"/><Relationship Id="rId3" Type="http://schemas.openxmlformats.org/officeDocument/2006/relationships/hyperlink" Target="https://ar.wikipedia.org/wiki/%D8%B3%D9%84" TargetMode="External"/><Relationship Id="rId7" Type="http://schemas.openxmlformats.org/officeDocument/2006/relationships/hyperlink" Target="https://ar.wikipedia.org/wiki/%D9%86%D9%85%D9%88_%D8%B3%D9%83%D8%A7%D9%86%D9%8A" TargetMode="External"/><Relationship Id="rId2" Type="http://schemas.openxmlformats.org/officeDocument/2006/relationships/hyperlink" Target="https://ar.wikipedia.org/wiki/%D9%85%D9%84%D8%A7%D8%B1%D9%8A%D8%A7" TargetMode="External"/><Relationship Id="rId1" Type="http://schemas.openxmlformats.org/officeDocument/2006/relationships/slideLayout" Target="../slideLayouts/slideLayout2.xml"/><Relationship Id="rId6" Type="http://schemas.openxmlformats.org/officeDocument/2006/relationships/hyperlink" Target="https://ar.wikipedia.org/wiki/%D8%AA%D9%86%D8%B8%D9%8A%D9%85_%D8%A7%D9%84%D8%A3%D8%B3%D8%B1%D8%A9" TargetMode="External"/><Relationship Id="rId5" Type="http://schemas.openxmlformats.org/officeDocument/2006/relationships/hyperlink" Target="https://ar.wikipedia.org/wiki/%D9%81%D9%8A%D8%B1%D9%88%D8%B3_%D8%A7%D9%84%D8%B9%D9%88%D8%B2_%D8%A7%D9%84%D9%85%D9%86%D8%A7%D8%B9%D9%8A_%D8%A7%D9%84%D8%A8%D8%B4%D8%B1%D9%8A" TargetMode="External"/><Relationship Id="rId4" Type="http://schemas.openxmlformats.org/officeDocument/2006/relationships/hyperlink" Target="https://ar.wikipedia.org/wiki/%D8%B4%D9%84%D9%84_%D8%A7%D9%84%D8%A3%D8%B7%D9%81%D8%A7%D9%84" TargetMode="External"/><Relationship Id="rId9" Type="http://schemas.openxmlformats.org/officeDocument/2006/relationships/hyperlink" Target="https://ar.wikipedia.org/wiki/%D9%84%D9%82%D8%A7%D8%A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9%83%D8%AD%D9%88%D9%84" TargetMode="External"/><Relationship Id="rId2" Type="http://schemas.openxmlformats.org/officeDocument/2006/relationships/hyperlink" Target="https://ar.wikipedia.org/wiki/%D9%85%D8%A7%D8%AF%D8%A9_%D9%83%D9%8A%D9%85%D9%8A%D8%A7%D8%A6%D9%8A%D8%A9" TargetMode="External"/><Relationship Id="rId1" Type="http://schemas.openxmlformats.org/officeDocument/2006/relationships/slideLayout" Target="../slideLayouts/slideLayout2.xml"/><Relationship Id="rId5" Type="http://schemas.openxmlformats.org/officeDocument/2006/relationships/hyperlink" Target="https://ar.wikipedia.org/wiki/%D9%84%D9%82%D8%A7%D8%AD" TargetMode="External"/><Relationship Id="rId4" Type="http://schemas.openxmlformats.org/officeDocument/2006/relationships/hyperlink" Target="https://ar.wikipedia.org/wiki/%D8%A8%D8%AD%D8%AB_%D9%88%D8%AA%D8%B7%D9%88%D9%8A%D8%B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8F58D-B406-49EC-B0F7-EAFE0BF329E9}"/>
              </a:ext>
            </a:extLst>
          </p:cNvPr>
          <p:cNvSpPr>
            <a:spLocks noGrp="1"/>
          </p:cNvSpPr>
          <p:nvPr>
            <p:ph type="sldNum" idx="12"/>
          </p:nvPr>
        </p:nvSpPr>
        <p:spPr/>
        <p:txBody>
          <a:bodyPr/>
          <a:lstStyle/>
          <a:p>
            <a:fld id="{00000000-1234-1234-1234-123412341234}" type="slidenum">
              <a:rPr lang="en" smtClean="0"/>
              <a:pPr/>
              <a:t>1</a:t>
            </a:fld>
            <a:endParaRPr lang="en" dirty="0"/>
          </a:p>
        </p:txBody>
      </p:sp>
      <p:sp>
        <p:nvSpPr>
          <p:cNvPr id="5" name="Text Placeholder 4">
            <a:extLst>
              <a:ext uri="{FF2B5EF4-FFF2-40B4-BE49-F238E27FC236}">
                <a16:creationId xmlns:a16="http://schemas.microsoft.com/office/drawing/2014/main" id="{E9853161-B314-47D6-B788-50BF78986CDB}"/>
              </a:ext>
            </a:extLst>
          </p:cNvPr>
          <p:cNvSpPr>
            <a:spLocks noGrp="1"/>
          </p:cNvSpPr>
          <p:nvPr>
            <p:ph type="body" idx="1"/>
          </p:nvPr>
        </p:nvSpPr>
        <p:spPr>
          <a:xfrm>
            <a:off x="107504" y="2571750"/>
            <a:ext cx="8856984" cy="1080119"/>
          </a:xfrm>
        </p:spPr>
        <p:txBody>
          <a:bodyPr/>
          <a:lstStyle/>
          <a:p>
            <a:pPr rtl="1"/>
            <a:r>
              <a:rPr lang="ar-IQ" sz="3200" dirty="0" smtClean="0">
                <a:solidFill>
                  <a:srgbClr val="3F5378"/>
                </a:solidFill>
              </a:rPr>
              <a:t>نظرة الى مستقبل المدن الذكية بالاعتماد على </a:t>
            </a:r>
          </a:p>
          <a:p>
            <a:pPr rtl="1"/>
            <a:r>
              <a:rPr lang="ar-IQ" sz="3200" dirty="0" smtClean="0">
                <a:solidFill>
                  <a:srgbClr val="3F5378"/>
                </a:solidFill>
              </a:rPr>
              <a:t>الاستدامة البيئية و الاجتماعية</a:t>
            </a:r>
            <a:endParaRPr lang="en-US" sz="3200" dirty="0">
              <a:solidFill>
                <a:srgbClr val="3F5378"/>
              </a:solidFill>
            </a:endParaRPr>
          </a:p>
        </p:txBody>
      </p:sp>
      <p:sp>
        <p:nvSpPr>
          <p:cNvPr id="2" name="Text Placeholder 1"/>
          <p:cNvSpPr>
            <a:spLocks noGrp="1"/>
          </p:cNvSpPr>
          <p:nvPr>
            <p:ph type="body" idx="13"/>
          </p:nvPr>
        </p:nvSpPr>
        <p:spPr/>
        <p:txBody>
          <a:bodyPr/>
          <a:lstStyle/>
          <a:p>
            <a:r>
              <a:rPr lang="ar-IQ" dirty="0" smtClean="0"/>
              <a:t>ا.م.د.</a:t>
            </a:r>
          </a:p>
          <a:p>
            <a:r>
              <a:rPr lang="ar-IQ" dirty="0" smtClean="0"/>
              <a:t> نصير قاسم حمودي الباجةجي</a:t>
            </a:r>
            <a:endParaRPr lang="en-US" dirty="0"/>
          </a:p>
        </p:txBody>
      </p:sp>
    </p:spTree>
    <p:extLst>
      <p:ext uri="{BB962C8B-B14F-4D97-AF65-F5344CB8AC3E}">
        <p14:creationId xmlns:p14="http://schemas.microsoft.com/office/powerpoint/2010/main" val="256165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4 – التعليم الجيد</a:t>
            </a:r>
            <a:endParaRPr lang="ar-IQ" dirty="0"/>
          </a:p>
        </p:txBody>
      </p:sp>
      <p:sp>
        <p:nvSpPr>
          <p:cNvPr id="3" name="عنصر نائب للنص 2"/>
          <p:cNvSpPr>
            <a:spLocks noGrp="1"/>
          </p:cNvSpPr>
          <p:nvPr>
            <p:ph type="body" idx="1"/>
          </p:nvPr>
        </p:nvSpPr>
        <p:spPr/>
        <p:txBody>
          <a:bodyPr/>
          <a:lstStyle/>
          <a:p>
            <a:pPr algn="ctr"/>
            <a:r>
              <a:rPr lang="ar-IQ" sz="1800" b="1" dirty="0"/>
              <a:t>"</a:t>
            </a:r>
            <a:r>
              <a:rPr lang="ar-SA" sz="1800" b="1" dirty="0"/>
              <a:t>ضمان التعليم الجيد المنصف والشامل للجميع وتعزيز فرص التعلّم مدى الحياة للجميع</a:t>
            </a:r>
            <a:r>
              <a:rPr lang="ar-SA" sz="1800" b="1" dirty="0" smtClean="0"/>
              <a:t>"</a:t>
            </a:r>
            <a:endParaRPr lang="ar-IQ" sz="1800" b="1" dirty="0" smtClean="0"/>
          </a:p>
          <a:p>
            <a:pPr marL="361950" indent="-285750">
              <a:buFont typeface="Arial" panose="020B0604020202020204" pitchFamily="34" charset="0"/>
              <a:buChar char="•"/>
            </a:pPr>
            <a:r>
              <a:rPr lang="ar-SA" sz="1800" dirty="0"/>
              <a:t>أكثر من 103 مليون شاب في جميع أنحاء العالم لا تزال تفتقر إلى مهارات</a:t>
            </a:r>
            <a:r>
              <a:rPr lang="ar-IQ" sz="1800" dirty="0"/>
              <a:t> </a:t>
            </a:r>
            <a:r>
              <a:rPr lang="ar-SA" sz="1800" u="sng" dirty="0">
                <a:hlinkClick r:id="rId2" tooltip="قراءة"/>
              </a:rPr>
              <a:t>القراءة</a:t>
            </a:r>
            <a:r>
              <a:rPr lang="ar-IQ" sz="1800" dirty="0"/>
              <a:t> </a:t>
            </a:r>
            <a:r>
              <a:rPr lang="ar-SA" sz="1800" dirty="0"/>
              <a:t>والكتابة الأساسية، وأكثر من 60٪ من هؤلاء هم من </a:t>
            </a:r>
            <a:r>
              <a:rPr lang="ar-SA" sz="1800" dirty="0" smtClean="0"/>
              <a:t>النساء</a:t>
            </a:r>
            <a:endParaRPr lang="ar-IQ" sz="1800" dirty="0" smtClean="0"/>
          </a:p>
          <a:p>
            <a:pPr marL="361950" indent="-285750">
              <a:buFont typeface="Arial" panose="020B0604020202020204" pitchFamily="34" charset="0"/>
              <a:buChar char="•"/>
            </a:pPr>
            <a:r>
              <a:rPr lang="ar-SA" sz="1800" dirty="0"/>
              <a:t>ضمان أن يتمتّع جميع البنات والبنين والفتيات والفتيان بتعليم ابتدائي وثانوي </a:t>
            </a:r>
            <a:r>
              <a:rPr lang="ar-SA" sz="1800" dirty="0" smtClean="0"/>
              <a:t>مجاني</a:t>
            </a:r>
            <a:endParaRPr lang="ar-IQ" sz="1800" dirty="0" smtClean="0"/>
          </a:p>
          <a:p>
            <a:pPr marL="361950" indent="-285750">
              <a:buFont typeface="Arial" panose="020B0604020202020204" pitchFamily="34" charset="0"/>
              <a:buChar char="•"/>
            </a:pPr>
            <a:r>
              <a:rPr lang="ar-SA" sz="1800" dirty="0"/>
              <a:t>ضمان تكافؤ فرص جميع النساء والرجال في الحصول على</a:t>
            </a:r>
            <a:r>
              <a:rPr lang="ar-IQ" sz="1800" dirty="0"/>
              <a:t> </a:t>
            </a:r>
            <a:r>
              <a:rPr lang="ar-SA" sz="1800" u="sng" dirty="0">
                <a:hlinkClick r:id="rId3" tooltip="تعليم مهني"/>
              </a:rPr>
              <a:t>التعليم المهني</a:t>
            </a:r>
            <a:r>
              <a:rPr lang="ar-IQ" sz="1800" dirty="0"/>
              <a:t> </a:t>
            </a:r>
            <a:r>
              <a:rPr lang="ar-SA" sz="1800" dirty="0"/>
              <a:t>والتعليم العالي الجيّد والميسور التكلفة، بما في ذلك</a:t>
            </a:r>
            <a:r>
              <a:rPr lang="ar-IQ" sz="1800" dirty="0"/>
              <a:t> </a:t>
            </a:r>
            <a:r>
              <a:rPr lang="ar-SA" sz="1800" u="sng" dirty="0">
                <a:hlinkClick r:id="rId4" tooltip="تعليم عال"/>
              </a:rPr>
              <a:t>التعليم </a:t>
            </a:r>
            <a:r>
              <a:rPr lang="ar-SA" sz="1800" u="sng" dirty="0" smtClean="0">
                <a:hlinkClick r:id="rId4" tooltip="تعليم عال"/>
              </a:rPr>
              <a:t>الجامعي</a:t>
            </a:r>
            <a:endParaRPr lang="ar-IQ" sz="1800" u="sng" dirty="0" smtClean="0"/>
          </a:p>
          <a:p>
            <a:pPr marL="361950" indent="-285750">
              <a:buFont typeface="Arial" panose="020B0604020202020204" pitchFamily="34" charset="0"/>
              <a:buChar char="•"/>
            </a:pPr>
            <a:r>
              <a:rPr lang="ar-SA" sz="1800" dirty="0"/>
              <a:t>القضاء على التفاوت بين الجنسين في التعليم وضمان تكافؤ فرص الوصول إلى جميع مستويات </a:t>
            </a:r>
            <a:r>
              <a:rPr lang="ar-SA" sz="1800" dirty="0" smtClean="0"/>
              <a:t>التعليم</a:t>
            </a:r>
            <a:endParaRPr lang="ar-IQ" sz="1800" dirty="0" smtClean="0"/>
          </a:p>
          <a:p>
            <a:pPr marL="361950" indent="-285750">
              <a:buFont typeface="Arial" panose="020B0604020202020204" pitchFamily="34" charset="0"/>
              <a:buChar char="•"/>
            </a:pPr>
            <a:r>
              <a:rPr lang="ar-SA" sz="1800" dirty="0"/>
              <a:t>القضاء على التفاوت بين الجنسين في التعليم وضمان تكافؤ فرص الوصول إلى جميع مستويات </a:t>
            </a:r>
            <a:r>
              <a:rPr lang="ar-SA" sz="1800" dirty="0" smtClean="0"/>
              <a:t>التعليم</a:t>
            </a:r>
            <a:endParaRPr lang="ar-IQ" sz="1800" dirty="0" smtClean="0"/>
          </a:p>
          <a:p>
            <a:pPr marL="361950" indent="-285750">
              <a:buFont typeface="Arial" panose="020B0604020202020204" pitchFamily="34" charset="0"/>
              <a:buChar char="•"/>
            </a:pPr>
            <a:r>
              <a:rPr lang="ar-SA" sz="1800" dirty="0" smtClean="0"/>
              <a:t>زيادة </a:t>
            </a:r>
            <a:r>
              <a:rPr lang="ar-SA" sz="1800" dirty="0"/>
              <a:t>عدد</a:t>
            </a:r>
            <a:r>
              <a:rPr lang="ar-IQ" sz="1800" dirty="0"/>
              <a:t> </a:t>
            </a:r>
            <a:r>
              <a:rPr lang="ar-SA" sz="1800" u="sng" dirty="0">
                <a:hlinkClick r:id="rId5" tooltip="منحة دراسية"/>
              </a:rPr>
              <a:t>المنح </a:t>
            </a:r>
            <a:r>
              <a:rPr lang="ar-SA" sz="1800" u="sng" dirty="0" smtClean="0">
                <a:hlinkClick r:id="rId5" tooltip="منحة دراسية"/>
              </a:rPr>
              <a:t>المدرسية</a:t>
            </a:r>
            <a:r>
              <a:rPr lang="ar-SA" sz="1800" dirty="0" smtClean="0"/>
              <a:t> </a:t>
            </a:r>
            <a:r>
              <a:rPr lang="ar-SA" sz="1800" dirty="0"/>
              <a:t>والعلمية </a:t>
            </a:r>
            <a:r>
              <a:rPr lang="ar-IQ" sz="1800" dirty="0" smtClean="0"/>
              <a:t>من</a:t>
            </a:r>
            <a:r>
              <a:rPr lang="ar-SA" sz="1800" dirty="0" smtClean="0"/>
              <a:t> البلدان المتقدمة للبلدان </a:t>
            </a:r>
            <a:r>
              <a:rPr lang="ar-SA" sz="1800" dirty="0"/>
              <a:t>النامية على </a:t>
            </a:r>
            <a:r>
              <a:rPr lang="ar-SA" sz="1800" dirty="0" smtClean="0"/>
              <a:t>صعيد التدريب </a:t>
            </a:r>
            <a:r>
              <a:rPr lang="ar-SA" sz="1800" dirty="0"/>
              <a:t>المهني</a:t>
            </a:r>
            <a:r>
              <a:rPr lang="ar-IQ" sz="1800" dirty="0"/>
              <a:t> </a:t>
            </a:r>
            <a:r>
              <a:rPr lang="ar-SA" sz="1800" u="sng" dirty="0">
                <a:hlinkClick r:id="rId6" tooltip="تقنية المعلومات"/>
              </a:rPr>
              <a:t>وتكنولوجيا المعلومات</a:t>
            </a:r>
            <a:r>
              <a:rPr lang="ar-IQ" sz="1800" dirty="0"/>
              <a:t> </a:t>
            </a:r>
            <a:r>
              <a:rPr lang="ar-SA" sz="1800" dirty="0"/>
              <a:t>والاتصالات، والبرامج التقنية </a:t>
            </a:r>
            <a:r>
              <a:rPr lang="ar-SA" sz="1800" dirty="0" smtClean="0"/>
              <a:t>والهندسية</a:t>
            </a:r>
            <a:endParaRPr lang="ar-IQ" sz="1800" dirty="0" smtClean="0"/>
          </a:p>
          <a:p>
            <a:pPr marL="361950" indent="-285750">
              <a:buFont typeface="Arial" panose="020B0604020202020204" pitchFamily="34" charset="0"/>
              <a:buChar char="•"/>
            </a:pPr>
            <a:r>
              <a:rPr lang="ar-SA" sz="1800" dirty="0"/>
              <a:t>الزيادة بنسبة كبيرة في عدد المعلمين </a:t>
            </a:r>
            <a:r>
              <a:rPr lang="ar-SA" sz="1800" dirty="0" smtClean="0"/>
              <a:t>المؤهلين</a:t>
            </a:r>
            <a:r>
              <a:rPr lang="ar-IQ" sz="1800" dirty="0"/>
              <a:t> </a:t>
            </a:r>
            <a:r>
              <a:rPr lang="ar-IQ" sz="1800" dirty="0" smtClean="0"/>
              <a:t>و</a:t>
            </a:r>
            <a:r>
              <a:rPr lang="ar-SA" sz="1800" dirty="0" smtClean="0"/>
              <a:t> </a:t>
            </a:r>
            <a:r>
              <a:rPr lang="ar-SA" sz="1800" dirty="0"/>
              <a:t>التعاون الدولي</a:t>
            </a:r>
            <a:r>
              <a:rPr lang="ar-IQ" sz="1800" dirty="0"/>
              <a:t> </a:t>
            </a:r>
            <a:r>
              <a:rPr lang="ar-SA" sz="1800" u="sng" dirty="0">
                <a:hlinkClick r:id="rId7" tooltip="تدريب المعلمين قبل الخدمة"/>
              </a:rPr>
              <a:t>لتدريب </a:t>
            </a:r>
            <a:r>
              <a:rPr lang="ar-SA" sz="1800" u="sng" dirty="0" smtClean="0">
                <a:hlinkClick r:id="rId7" tooltip="تدريب المعلمين قبل الخدمة"/>
              </a:rPr>
              <a:t>المعلمين</a:t>
            </a:r>
            <a:endParaRPr lang="ar-IQ" sz="1800" dirty="0"/>
          </a:p>
          <a:p>
            <a:pPr marL="361950" indent="-285750">
              <a:buFont typeface="Arial" panose="020B0604020202020204" pitchFamily="34" charset="0"/>
              <a:buChar char="•"/>
            </a:pPr>
            <a:r>
              <a:rPr lang="ar-SA" sz="1800" dirty="0" smtClean="0"/>
              <a:t>زيادة </a:t>
            </a:r>
            <a:r>
              <a:rPr lang="ar-SA" sz="1800" dirty="0"/>
              <a:t>عدد </a:t>
            </a:r>
            <a:r>
              <a:rPr lang="ar-SA" sz="1800" dirty="0" smtClean="0"/>
              <a:t>الشباب </a:t>
            </a:r>
            <a:r>
              <a:rPr lang="ar-SA" sz="1800" dirty="0"/>
              <a:t>الذين </a:t>
            </a:r>
            <a:r>
              <a:rPr lang="ar-SA" sz="1800" dirty="0" smtClean="0"/>
              <a:t>تتوافر </a:t>
            </a:r>
            <a:r>
              <a:rPr lang="ar-SA" sz="1800" dirty="0"/>
              <a:t>المهارات التقنية </a:t>
            </a:r>
            <a:r>
              <a:rPr lang="ar-SA" sz="1800" dirty="0" smtClean="0"/>
              <a:t>والمهنية </a:t>
            </a:r>
            <a:r>
              <a:rPr lang="ar-SA" sz="1800" dirty="0"/>
              <a:t>للعمل وشغل وظائف لائقة</a:t>
            </a:r>
            <a:endParaRPr lang="ar-IQ" sz="18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64198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5 – المساواة بين الجنسين</a:t>
            </a:r>
            <a:endParaRPr lang="ar-IQ" dirty="0"/>
          </a:p>
        </p:txBody>
      </p:sp>
      <p:sp>
        <p:nvSpPr>
          <p:cNvPr id="3" name="عنصر نائب للنص 2"/>
          <p:cNvSpPr>
            <a:spLocks noGrp="1"/>
          </p:cNvSpPr>
          <p:nvPr>
            <p:ph type="body" idx="1"/>
          </p:nvPr>
        </p:nvSpPr>
        <p:spPr/>
        <p:txBody>
          <a:bodyPr/>
          <a:lstStyle/>
          <a:p>
            <a:pPr algn="ctr"/>
            <a:r>
              <a:rPr lang="ar-IQ" sz="2400" b="1" dirty="0"/>
              <a:t>"</a:t>
            </a:r>
            <a:r>
              <a:rPr lang="ar-SA" sz="2400" b="1" dirty="0"/>
              <a:t>تحقيق المساواة بين الجنسين وتمكين كل النساء والفتيات</a:t>
            </a:r>
            <a:r>
              <a:rPr lang="ar-SA" sz="2400" b="1" dirty="0" smtClean="0"/>
              <a:t>"</a:t>
            </a:r>
            <a:endParaRPr lang="ar-IQ" sz="2400" u="sng" baseline="30000" dirty="0"/>
          </a:p>
          <a:p>
            <a:r>
              <a:rPr lang="ar-SA" sz="2400" dirty="0"/>
              <a:t>إن</a:t>
            </a:r>
            <a:r>
              <a:rPr lang="ar-IQ" sz="2400" dirty="0"/>
              <a:t> </a:t>
            </a:r>
            <a:r>
              <a:rPr lang="ar-SA" sz="2400" u="sng" dirty="0">
                <a:hlinkClick r:id="rId2" tooltip="مساواة بين الجنسين"/>
              </a:rPr>
              <a:t>المساواة بين الجنسين</a:t>
            </a:r>
            <a:r>
              <a:rPr lang="ar-IQ" sz="2400" dirty="0"/>
              <a:t> </a:t>
            </a:r>
            <a:r>
              <a:rPr lang="ar-SA" sz="2400" dirty="0" smtClean="0"/>
              <a:t>أساسا </a:t>
            </a:r>
            <a:r>
              <a:rPr lang="ar-IQ" sz="2400" dirty="0" smtClean="0"/>
              <a:t>و</a:t>
            </a:r>
            <a:r>
              <a:rPr lang="ar-SA" sz="2400" dirty="0" smtClean="0"/>
              <a:t>ضرورة لازمة </a:t>
            </a:r>
            <a:r>
              <a:rPr lang="ar-SA" sz="2400" dirty="0"/>
              <a:t>لإحلال السلام والرخاء والاستدامة في </a:t>
            </a:r>
            <a:r>
              <a:rPr lang="ar-SA" sz="2400" dirty="0" smtClean="0"/>
              <a:t>العالم.</a:t>
            </a:r>
            <a:endParaRPr lang="ar-IQ" sz="2400" dirty="0" smtClean="0"/>
          </a:p>
          <a:p>
            <a:r>
              <a:rPr lang="ar-SA" sz="2400" dirty="0" smtClean="0"/>
              <a:t>تحصل </a:t>
            </a:r>
            <a:r>
              <a:rPr lang="ar-SA" sz="2400" dirty="0"/>
              <a:t>النساء الآن في 46 بلدا على نسبة تزيد على 30 في المائة من مقاعد البرلمانات </a:t>
            </a:r>
            <a:r>
              <a:rPr lang="ar-SA" sz="2400" dirty="0" smtClean="0"/>
              <a:t>الوطنية</a:t>
            </a:r>
            <a:endParaRPr lang="ar-IQ" sz="2400" dirty="0" smtClean="0"/>
          </a:p>
          <a:p>
            <a:r>
              <a:rPr lang="ar-SA" sz="2400" dirty="0"/>
              <a:t>القضاء على جميع </a:t>
            </a:r>
            <a:r>
              <a:rPr lang="ar-SA" sz="2400" dirty="0" smtClean="0"/>
              <a:t>أشكال</a:t>
            </a:r>
            <a:r>
              <a:rPr lang="ar-IQ" sz="2400" dirty="0"/>
              <a:t> </a:t>
            </a:r>
            <a:r>
              <a:rPr lang="ar-SA" sz="2400" u="sng" dirty="0" smtClean="0"/>
              <a:t>التمييز </a:t>
            </a:r>
            <a:r>
              <a:rPr lang="ar-IQ" sz="2400" u="sng" dirty="0"/>
              <a:t>و</a:t>
            </a:r>
            <a:r>
              <a:rPr lang="ar-SA" sz="2400" u="sng" dirty="0" smtClean="0">
                <a:hlinkClick r:id="rId3" tooltip="العنف ضد المرأة"/>
              </a:rPr>
              <a:t>العنف </a:t>
            </a:r>
            <a:r>
              <a:rPr lang="ar-SA" sz="2400" u="sng" dirty="0">
                <a:hlinkClick r:id="rId3" tooltip="العنف ضد المرأة"/>
              </a:rPr>
              <a:t>ضد جميع النساء</a:t>
            </a:r>
            <a:r>
              <a:rPr lang="ar-IQ" sz="2400" dirty="0"/>
              <a:t> </a:t>
            </a:r>
            <a:r>
              <a:rPr lang="ar-SA" sz="2400" dirty="0"/>
              <a:t>والفتيات في المجالين العام </a:t>
            </a:r>
            <a:r>
              <a:rPr lang="ar-SA" sz="2400" dirty="0" smtClean="0"/>
              <a:t>والخاص</a:t>
            </a:r>
            <a:endParaRPr lang="ar-IQ" sz="2400" dirty="0" smtClean="0"/>
          </a:p>
          <a:p>
            <a:r>
              <a:rPr lang="ar-SA" sz="2400" dirty="0"/>
              <a:t>القضاء على جميع الممارسات الضارة، من قبيل زواج الأطفال والزواج المبكر والزواج </a:t>
            </a:r>
            <a:r>
              <a:rPr lang="ar-SA" sz="2400" dirty="0" smtClean="0"/>
              <a:t>القسري</a:t>
            </a:r>
            <a:endParaRPr lang="ar-IQ" sz="2400" dirty="0" smtClean="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2032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6 – المياه النظيفة والنظافة الصحية</a:t>
            </a:r>
            <a:endParaRPr lang="ar-IQ" dirty="0"/>
          </a:p>
        </p:txBody>
      </p:sp>
      <p:sp>
        <p:nvSpPr>
          <p:cNvPr id="3" name="عنصر نائب للنص 2"/>
          <p:cNvSpPr>
            <a:spLocks noGrp="1"/>
          </p:cNvSpPr>
          <p:nvPr>
            <p:ph type="body" idx="1"/>
          </p:nvPr>
        </p:nvSpPr>
        <p:spPr/>
        <p:txBody>
          <a:bodyPr/>
          <a:lstStyle/>
          <a:p>
            <a:pPr algn="ctr"/>
            <a:r>
              <a:rPr lang="ar-IQ" sz="1800" b="1" dirty="0"/>
              <a:t>"</a:t>
            </a:r>
            <a:r>
              <a:rPr lang="ar-SA" sz="1800" b="1" dirty="0"/>
              <a:t>ضمان توافر المياه وخدمات الصرف الصحي للجميع</a:t>
            </a:r>
            <a:r>
              <a:rPr lang="ar-SA" sz="1800" b="1" dirty="0" smtClean="0"/>
              <a:t>."</a:t>
            </a:r>
            <a:endParaRPr lang="ar-IQ" sz="1800" dirty="0" smtClean="0"/>
          </a:p>
          <a:p>
            <a:pPr marL="419100" indent="-342900">
              <a:buFont typeface="Arial" panose="020B0604020202020204" pitchFamily="34" charset="0"/>
              <a:buChar char="•"/>
            </a:pPr>
            <a:r>
              <a:rPr lang="ar-SA" sz="1800" dirty="0"/>
              <a:t>العالم الذي نريد أن نحيا </a:t>
            </a:r>
            <a:r>
              <a:rPr lang="ar-SA" sz="1800" dirty="0" smtClean="0"/>
              <a:t>فيه</a:t>
            </a:r>
            <a:r>
              <a:rPr lang="ar-IQ" sz="1800" dirty="0" smtClean="0"/>
              <a:t> ت</a:t>
            </a:r>
            <a:r>
              <a:rPr lang="ar-SA" sz="1800" dirty="0" smtClean="0"/>
              <a:t>توف</a:t>
            </a:r>
            <a:r>
              <a:rPr lang="ar-IQ" sz="1800" dirty="0" smtClean="0"/>
              <a:t>ي</a:t>
            </a:r>
            <a:r>
              <a:rPr lang="ar-SA" sz="1800" dirty="0" smtClean="0"/>
              <a:t>ر مياه نقية ويسهل الحصول عليه</a:t>
            </a:r>
            <a:r>
              <a:rPr lang="ar-IQ" sz="1800" dirty="0" smtClean="0"/>
              <a:t>ا</a:t>
            </a:r>
            <a:r>
              <a:rPr lang="ar-SA" sz="1800" dirty="0" smtClean="0"/>
              <a:t> للجميع</a:t>
            </a:r>
            <a:endParaRPr lang="ar-IQ" sz="1800" dirty="0" smtClean="0"/>
          </a:p>
          <a:p>
            <a:pPr marL="419100" indent="-342900">
              <a:buFont typeface="Arial" panose="020B0604020202020204" pitchFamily="34" charset="0"/>
              <a:buChar char="•"/>
            </a:pPr>
            <a:r>
              <a:rPr lang="ar-SA" sz="1800" dirty="0" smtClean="0"/>
              <a:t>توجد</a:t>
            </a:r>
            <a:r>
              <a:rPr lang="ar-IQ" sz="1800" dirty="0" smtClean="0"/>
              <a:t> </a:t>
            </a:r>
            <a:r>
              <a:rPr lang="ar-SA" sz="1800" u="sng" dirty="0" smtClean="0">
                <a:hlinkClick r:id="rId2" tooltip="ماء عذب"/>
              </a:rPr>
              <a:t>مياه عذبة</a:t>
            </a:r>
            <a:r>
              <a:rPr lang="ar-IQ" sz="1800" dirty="0" smtClean="0"/>
              <a:t> </a:t>
            </a:r>
            <a:r>
              <a:rPr lang="ar-SA" sz="1800" dirty="0" smtClean="0"/>
              <a:t>كافية على كوكب الأرض ولكن نتيجة لسوء البرامج الاقتصادية أو لضعف البنية التحتية يموت كل سنة ملايين من البشر- معظمهم أطفال - من جراء أمراض مرتبطة بقصور إمدادات المياه</a:t>
            </a:r>
            <a:r>
              <a:rPr lang="ar-IQ" sz="1800" dirty="0" smtClean="0"/>
              <a:t> </a:t>
            </a:r>
            <a:r>
              <a:rPr lang="ar-SA" sz="1800" u="sng" dirty="0" smtClean="0">
                <a:hlinkClick r:id="rId3" tooltip="صرف صحي"/>
              </a:rPr>
              <a:t>والصرف الصحي</a:t>
            </a:r>
            <a:r>
              <a:rPr lang="ar-IQ" sz="1800" dirty="0" smtClean="0"/>
              <a:t> </a:t>
            </a:r>
            <a:r>
              <a:rPr lang="ar-SA" sz="1800" dirty="0" smtClean="0"/>
              <a:t>والنظافة العامة</a:t>
            </a:r>
            <a:endParaRPr lang="ar-IQ" sz="1800" dirty="0" smtClean="0"/>
          </a:p>
          <a:p>
            <a:pPr marL="419100" indent="-342900">
              <a:buFont typeface="Arial" panose="020B0604020202020204" pitchFamily="34" charset="0"/>
              <a:buChar char="•"/>
            </a:pPr>
            <a:r>
              <a:rPr lang="ar-SA" sz="1800" dirty="0" smtClean="0"/>
              <a:t>شحة </a:t>
            </a:r>
            <a:r>
              <a:rPr lang="ar-SA" sz="1800" dirty="0"/>
              <a:t>المياه وسوء نوعيتها وقصور الصرف الصحي هي عوامل تؤثر سلبًا على</a:t>
            </a:r>
            <a:r>
              <a:rPr lang="ar-IQ" sz="1800" dirty="0"/>
              <a:t> </a:t>
            </a:r>
            <a:r>
              <a:rPr lang="ar-SA" sz="1800" u="sng" dirty="0">
                <a:hlinkClick r:id="rId4" tooltip="أمن غذائي"/>
              </a:rPr>
              <a:t>الأمن الغذائي</a:t>
            </a:r>
            <a:r>
              <a:rPr lang="ar-IQ" sz="1800" dirty="0"/>
              <a:t> </a:t>
            </a:r>
            <a:r>
              <a:rPr lang="ar-SA" sz="1800" dirty="0"/>
              <a:t>واختيارات سبل المعيشة وفرص التعليم بالنسبة للأسر الفقيرة في مختلف أنحاء </a:t>
            </a:r>
            <a:r>
              <a:rPr lang="ar-SA" sz="1800" dirty="0" smtClean="0"/>
              <a:t>العالم</a:t>
            </a:r>
            <a:endParaRPr lang="ar-IQ" sz="1800" dirty="0" smtClean="0"/>
          </a:p>
          <a:p>
            <a:pPr marL="419100" lvl="0" indent="-342900">
              <a:buFont typeface="Arial" panose="020B0604020202020204" pitchFamily="34" charset="0"/>
              <a:buChar char="•"/>
            </a:pPr>
            <a:r>
              <a:rPr lang="ar-SA" sz="1800" dirty="0"/>
              <a:t>يفتقر نحو 2.6 بليون شخص إلى خدمات الصرف الصحي الأساسية، من قبيل</a:t>
            </a:r>
            <a:r>
              <a:rPr lang="ar-IQ" sz="1800" dirty="0"/>
              <a:t> </a:t>
            </a:r>
            <a:r>
              <a:rPr lang="ar-SA" sz="1800" u="sng" dirty="0">
                <a:hlinkClick r:id="rId5" tooltip="مرحاض"/>
              </a:rPr>
              <a:t>المراحيض</a:t>
            </a:r>
            <a:r>
              <a:rPr lang="ar-IQ" sz="1800" dirty="0"/>
              <a:t> </a:t>
            </a:r>
            <a:r>
              <a:rPr lang="ar-SA" sz="1800" dirty="0"/>
              <a:t>العادية أو البدائية.</a:t>
            </a:r>
            <a:endParaRPr lang="en-US" sz="1800" dirty="0"/>
          </a:p>
          <a:p>
            <a:pPr marL="419100" lvl="0" indent="-342900">
              <a:buFont typeface="Arial" panose="020B0604020202020204" pitchFamily="34" charset="0"/>
              <a:buChar char="•"/>
            </a:pPr>
            <a:r>
              <a:rPr lang="ar-SA" sz="1800" dirty="0"/>
              <a:t>يموت كل يوم 5000 طفل في المتوسط نتيجة لأمراض مرتبطة بالمياه والصرف الصحي يمكن الوقاية منها.</a:t>
            </a:r>
            <a:endParaRPr lang="en-US" sz="1800" dirty="0"/>
          </a:p>
          <a:p>
            <a:pPr marL="419100" indent="-342900">
              <a:buFont typeface="Arial" panose="020B0604020202020204" pitchFamily="34" charset="0"/>
              <a:buChar char="•"/>
            </a:pPr>
            <a:r>
              <a:rPr lang="ar-SA" sz="1800" dirty="0"/>
              <a:t>الطاقة المائية هي </a:t>
            </a:r>
            <a:r>
              <a:rPr lang="ar-SA" sz="1800" dirty="0" smtClean="0"/>
              <a:t>أهم </a:t>
            </a:r>
            <a:r>
              <a:rPr lang="ar-SA" sz="1800" dirty="0"/>
              <a:t>مصادر</a:t>
            </a:r>
            <a:r>
              <a:rPr lang="ar-IQ" sz="1800" dirty="0"/>
              <a:t> </a:t>
            </a:r>
            <a:r>
              <a:rPr lang="ar-SA" sz="1800" u="sng" dirty="0">
                <a:hlinkClick r:id="rId6" tooltip="طاقة متجددة"/>
              </a:rPr>
              <a:t>الطاقة المتجددة</a:t>
            </a:r>
            <a:r>
              <a:rPr lang="ar-IQ" sz="1800" dirty="0"/>
              <a:t> </a:t>
            </a:r>
            <a:r>
              <a:rPr lang="ar-SA" sz="1800" dirty="0"/>
              <a:t>وأكثرها </a:t>
            </a:r>
            <a:r>
              <a:rPr lang="ar-SA" sz="1800" dirty="0" smtClean="0"/>
              <a:t>استخدامًا</a:t>
            </a:r>
            <a:endParaRPr lang="ar-IQ" sz="1800" dirty="0" smtClean="0"/>
          </a:p>
          <a:p>
            <a:pPr marL="419100" indent="-342900">
              <a:buFont typeface="Arial" panose="020B0604020202020204" pitchFamily="34" charset="0"/>
              <a:buChar char="•"/>
            </a:pPr>
            <a:r>
              <a:rPr lang="ar-SA" sz="1800" dirty="0"/>
              <a:t>تحسين نوعية المياه عن طريق الحد من</a:t>
            </a:r>
            <a:r>
              <a:rPr lang="ar-IQ" sz="1800" dirty="0"/>
              <a:t> </a:t>
            </a:r>
            <a:r>
              <a:rPr lang="ar-SA" sz="1800" u="sng" dirty="0">
                <a:hlinkClick r:id="rId7" tooltip="تلوث"/>
              </a:rPr>
              <a:t>التلوث</a:t>
            </a:r>
            <a:r>
              <a:rPr lang="ar-IQ" sz="1800" dirty="0"/>
              <a:t> </a:t>
            </a:r>
            <a:r>
              <a:rPr lang="ar-SA" sz="1800" dirty="0"/>
              <a:t>ووقف إلقاء النفايات والمواد الكيميائية الخطرة وتقليل تسرّبها إلى أدنى حد، وخفض نسبة مياه المجاري غير المعالجة إلى النصف، وزيادة</a:t>
            </a:r>
            <a:r>
              <a:rPr lang="ar-IQ" sz="1800" dirty="0"/>
              <a:t> </a:t>
            </a:r>
            <a:r>
              <a:rPr lang="ar-SA" sz="1800" u="sng" dirty="0">
                <a:hlinkClick r:id="rId8" tooltip="تدوير النفايات"/>
              </a:rPr>
              <a:t>إعادة التدوير</a:t>
            </a:r>
            <a:r>
              <a:rPr lang="ar-IQ" sz="1800" dirty="0"/>
              <a:t> </a:t>
            </a:r>
            <a:endParaRPr lang="ar-IQ" sz="18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54572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7– طاقة نظيفة وبأسعار معقولة</a:t>
            </a:r>
            <a:endParaRPr lang="ar-IQ" dirty="0"/>
          </a:p>
        </p:txBody>
      </p:sp>
      <p:sp>
        <p:nvSpPr>
          <p:cNvPr id="3" name="عنصر نائب للنص 2"/>
          <p:cNvSpPr>
            <a:spLocks noGrp="1"/>
          </p:cNvSpPr>
          <p:nvPr>
            <p:ph type="body" idx="1"/>
          </p:nvPr>
        </p:nvSpPr>
        <p:spPr>
          <a:xfrm>
            <a:off x="16712" y="607521"/>
            <a:ext cx="9147375" cy="4015205"/>
          </a:xfrm>
        </p:spPr>
        <p:txBody>
          <a:bodyPr/>
          <a:lstStyle/>
          <a:p>
            <a:pPr algn="ctr"/>
            <a:r>
              <a:rPr lang="ar-IQ" sz="2400" b="1" dirty="0"/>
              <a:t>"</a:t>
            </a:r>
            <a:r>
              <a:rPr lang="ar-SA" sz="2400" b="1" dirty="0"/>
              <a:t>ضمان حصول الجميع بتكلفة ميسورة على خدمات الطاقة الحديثة الموثوقة والمستدامة</a:t>
            </a:r>
            <a:r>
              <a:rPr lang="ar-SA" sz="2400" b="1" dirty="0" smtClean="0"/>
              <a:t>"</a:t>
            </a:r>
            <a:endParaRPr lang="ar-IQ" sz="2400" b="1" dirty="0" smtClean="0"/>
          </a:p>
          <a:p>
            <a:pPr marL="419100" indent="-342900">
              <a:buFont typeface="Arial" panose="020B0604020202020204" pitchFamily="34" charset="0"/>
              <a:buChar char="•"/>
            </a:pPr>
            <a:r>
              <a:rPr lang="ar-SA" sz="2400" dirty="0"/>
              <a:t>الحصول على طاقة ميسورة التكلفة وموثوق </a:t>
            </a:r>
            <a:r>
              <a:rPr lang="ar-SA" sz="2400" dirty="0" smtClean="0"/>
              <a:t>بها</a:t>
            </a:r>
            <a:endParaRPr lang="ar-IQ" sz="2400" dirty="0" smtClean="0"/>
          </a:p>
          <a:p>
            <a:pPr marL="419100" indent="-342900">
              <a:buFont typeface="Arial" panose="020B0604020202020204" pitchFamily="34" charset="0"/>
              <a:buChar char="•"/>
            </a:pPr>
            <a:r>
              <a:rPr lang="ar-SA" sz="2400" dirty="0" smtClean="0"/>
              <a:t>زيادة </a:t>
            </a:r>
            <a:r>
              <a:rPr lang="ar-SA" sz="2400" dirty="0"/>
              <a:t>حصة</a:t>
            </a:r>
            <a:r>
              <a:rPr lang="ar-IQ" sz="2400" dirty="0"/>
              <a:t> </a:t>
            </a:r>
            <a:r>
              <a:rPr lang="ar-SA" sz="2400" u="sng" dirty="0">
                <a:hlinkClick r:id="rId2" tooltip="طاقة متجددة"/>
              </a:rPr>
              <a:t>الطاقة المتجددة</a:t>
            </a:r>
            <a:r>
              <a:rPr lang="ar-IQ" sz="2400" dirty="0"/>
              <a:t> </a:t>
            </a:r>
            <a:r>
              <a:rPr lang="ar-SA" sz="2400" dirty="0"/>
              <a:t>في مزيج الطاقة </a:t>
            </a:r>
            <a:r>
              <a:rPr lang="ar-SA" sz="2400" dirty="0" smtClean="0"/>
              <a:t>العالمي</a:t>
            </a:r>
            <a:endParaRPr lang="ar-IQ" sz="2400" dirty="0" smtClean="0"/>
          </a:p>
          <a:p>
            <a:pPr marL="419100" indent="-342900">
              <a:buFont typeface="Arial" panose="020B0604020202020204" pitchFamily="34" charset="0"/>
              <a:buChar char="•"/>
            </a:pPr>
            <a:r>
              <a:rPr lang="ar-SA" sz="2400" dirty="0" smtClean="0"/>
              <a:t>تحسين </a:t>
            </a:r>
            <a:r>
              <a:rPr lang="ar-SA" sz="2400" dirty="0"/>
              <a:t>كفاءة</a:t>
            </a:r>
            <a:r>
              <a:rPr lang="ar-IQ" sz="2400" dirty="0"/>
              <a:t> </a:t>
            </a:r>
            <a:r>
              <a:rPr lang="ar-SA" sz="2400" u="sng" dirty="0">
                <a:hlinkClick r:id="rId3" tooltip="استخدام الطاقة"/>
              </a:rPr>
              <a:t>استخدام </a:t>
            </a:r>
            <a:r>
              <a:rPr lang="ar-SA" sz="2400" u="sng" dirty="0" smtClean="0">
                <a:hlinkClick r:id="rId3" tooltip="استخدام الطاقة"/>
              </a:rPr>
              <a:t>الطاقة</a:t>
            </a:r>
            <a:endParaRPr lang="ar-IQ" sz="2400" dirty="0"/>
          </a:p>
          <a:p>
            <a:pPr marL="419100" indent="-342900">
              <a:buFont typeface="Arial" panose="020B0604020202020204" pitchFamily="34" charset="0"/>
              <a:buChar char="•"/>
            </a:pPr>
            <a:r>
              <a:rPr lang="ar-SA" sz="2400" dirty="0" smtClean="0"/>
              <a:t>تعزيز</a:t>
            </a:r>
            <a:r>
              <a:rPr lang="ar-IQ" sz="2400" dirty="0"/>
              <a:t> </a:t>
            </a:r>
            <a:r>
              <a:rPr lang="ar-SA" sz="2400" u="sng" dirty="0">
                <a:hlinkClick r:id="rId4" tooltip="التعاون الدولي"/>
              </a:rPr>
              <a:t>التعاون الدولي</a:t>
            </a:r>
            <a:r>
              <a:rPr lang="ar-IQ" sz="2400" dirty="0"/>
              <a:t> </a:t>
            </a:r>
            <a:r>
              <a:rPr lang="ar-SA" sz="2400" dirty="0"/>
              <a:t>لتيسير الوصول بشكل أكثر انفتاحا إلى تكنولوجيا</a:t>
            </a:r>
            <a:r>
              <a:rPr lang="ar-IQ" sz="2400" dirty="0"/>
              <a:t> </a:t>
            </a:r>
            <a:r>
              <a:rPr lang="ar-SA" sz="2400" u="sng" dirty="0" smtClean="0">
                <a:hlinkClick r:id="rId2" tooltip="طاقة متجددة"/>
              </a:rPr>
              <a:t>الطاقة</a:t>
            </a:r>
            <a:r>
              <a:rPr lang="ar-IQ" sz="2400" u="sng" dirty="0" smtClean="0">
                <a:hlinkClick r:id="rId2" tooltip="طاقة متجددة"/>
              </a:rPr>
              <a:t> </a:t>
            </a:r>
            <a:r>
              <a:rPr lang="ar-SA" sz="2400" u="sng" dirty="0" smtClean="0">
                <a:hlinkClick r:id="rId2" tooltip="طاقة متجددة"/>
              </a:rPr>
              <a:t>النظيفة</a:t>
            </a:r>
            <a:r>
              <a:rPr lang="ar-IQ" sz="2400" dirty="0"/>
              <a:t> </a:t>
            </a:r>
            <a:r>
              <a:rPr lang="ar-SA" sz="2400" u="sng" dirty="0" smtClean="0"/>
              <a:t>والاستثمار</a:t>
            </a:r>
            <a:r>
              <a:rPr lang="ar-IQ" sz="2400" dirty="0"/>
              <a:t> </a:t>
            </a:r>
            <a:r>
              <a:rPr lang="ar-SA" sz="2400" dirty="0" smtClean="0"/>
              <a:t>في </a:t>
            </a:r>
            <a:r>
              <a:rPr lang="ar-SA" sz="2400" dirty="0"/>
              <a:t>الهياكل الأساسية للطاقة </a:t>
            </a:r>
            <a:r>
              <a:rPr lang="ar-SA" sz="2400" dirty="0" smtClean="0"/>
              <a:t>النظيفة.</a:t>
            </a:r>
            <a:endParaRPr lang="ar-IQ" sz="2400" dirty="0" smtClean="0"/>
          </a:p>
          <a:p>
            <a:pPr marL="419100" indent="-342900">
              <a:buFont typeface="Arial" panose="020B0604020202020204" pitchFamily="34" charset="0"/>
              <a:buChar char="•"/>
            </a:pPr>
            <a:r>
              <a:rPr lang="ar-SA" sz="2400" dirty="0" smtClean="0"/>
              <a:t>الاهتمام </a:t>
            </a:r>
            <a:r>
              <a:rPr lang="ar-SA" sz="2400" dirty="0"/>
              <a:t>خاص لدعم الهياكل الأساسية لأقل البلدان نموا</a:t>
            </a:r>
            <a:r>
              <a:rPr lang="ar-IQ" sz="2400" dirty="0"/>
              <a:t> </a:t>
            </a:r>
            <a:r>
              <a:rPr lang="ar-SA" sz="2400" u="sng" dirty="0">
                <a:hlinkClick r:id="rId5" tooltip="جزيرة"/>
              </a:rPr>
              <a:t>والجزر</a:t>
            </a:r>
            <a:r>
              <a:rPr lang="ar-IQ" sz="2400" dirty="0"/>
              <a:t> </a:t>
            </a:r>
            <a:r>
              <a:rPr lang="ar-SA" sz="2400" dirty="0"/>
              <a:t>الصغيرة</a:t>
            </a:r>
            <a:r>
              <a:rPr lang="ar-IQ" sz="2400" dirty="0"/>
              <a:t> </a:t>
            </a:r>
            <a:r>
              <a:rPr lang="ar-SA" sz="2400" u="sng" dirty="0" smtClean="0">
                <a:hlinkClick r:id="rId6" tooltip="دولة نامية"/>
              </a:rPr>
              <a:t>والبلدان</a:t>
            </a:r>
            <a:r>
              <a:rPr lang="ar-IQ" sz="2400" u="sng" dirty="0" smtClean="0">
                <a:hlinkClick r:id="rId6" tooltip="دولة نامية"/>
              </a:rPr>
              <a:t> </a:t>
            </a:r>
            <a:r>
              <a:rPr lang="ar-SA" sz="2400" u="sng" dirty="0" smtClean="0">
                <a:hlinkClick r:id="rId6" tooltip="دولة نامية"/>
              </a:rPr>
              <a:t>النامية</a:t>
            </a:r>
            <a:r>
              <a:rPr lang="ar-IQ" sz="2400" dirty="0"/>
              <a:t> </a:t>
            </a:r>
            <a:r>
              <a:rPr lang="ar-SA" sz="2400" dirty="0" smtClean="0"/>
              <a:t>غير الساح</a:t>
            </a:r>
            <a:r>
              <a:rPr lang="ar-IQ" sz="2400" dirty="0" smtClean="0"/>
              <a:t>لية</a:t>
            </a:r>
          </a:p>
          <a:p>
            <a:pPr marL="419100" indent="-342900">
              <a:buFont typeface="Arial" panose="020B0604020202020204" pitchFamily="34" charset="0"/>
              <a:buChar char="•"/>
            </a:pPr>
            <a:r>
              <a:rPr lang="ar-SA" sz="2400" dirty="0"/>
              <a:t>واحد من كل خمسة أشخاص لا يزال يفتقر إلى الحصول على الكهرباء </a:t>
            </a:r>
            <a:r>
              <a:rPr lang="ar-SA" sz="2400" dirty="0" smtClean="0"/>
              <a:t>الحديثة</a:t>
            </a:r>
            <a:endParaRPr lang="ar-IQ" sz="2400" dirty="0" smtClean="0"/>
          </a:p>
          <a:p>
            <a:pPr marL="419100" indent="-342900">
              <a:buFont typeface="Arial" panose="020B0604020202020204" pitchFamily="34" charset="0"/>
              <a:buChar char="•"/>
            </a:pPr>
            <a:r>
              <a:rPr lang="ar-SA" sz="2400" dirty="0"/>
              <a:t>ضمان حصول الجميع بتكلفة ميسورة على خدمات الطاقة الحديثة الموثوقة</a:t>
            </a:r>
            <a:endParaRPr lang="ar-IQ" sz="24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9222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8– العمل اللائق ونمو الاقتصاد</a:t>
            </a:r>
            <a:endParaRPr lang="ar-IQ" dirty="0"/>
          </a:p>
        </p:txBody>
      </p:sp>
      <p:sp>
        <p:nvSpPr>
          <p:cNvPr id="3" name="عنصر نائب للنص 2"/>
          <p:cNvSpPr>
            <a:spLocks noGrp="1"/>
          </p:cNvSpPr>
          <p:nvPr>
            <p:ph type="body" idx="1"/>
          </p:nvPr>
        </p:nvSpPr>
        <p:spPr/>
        <p:txBody>
          <a:bodyPr/>
          <a:lstStyle/>
          <a:p>
            <a:pPr algn="ctr"/>
            <a:r>
              <a:rPr lang="ar-IQ" sz="1800" b="1" dirty="0" smtClean="0"/>
              <a:t>"</a:t>
            </a:r>
            <a:r>
              <a:rPr lang="ar-SA" sz="1800" b="1" dirty="0"/>
              <a:t>تعزيز النمو الاقتصادي المطرد والشامل للجميع والمستدام، والعمالة الكاملة والمنتجة، وتوفير العمل اللائق للجميع</a:t>
            </a:r>
            <a:r>
              <a:rPr lang="ar-SA" sz="1800" b="1" dirty="0" smtClean="0"/>
              <a:t>"</a:t>
            </a:r>
            <a:endParaRPr lang="en-US" sz="1800" dirty="0"/>
          </a:p>
          <a:p>
            <a:r>
              <a:rPr lang="ar-SA" sz="1800" dirty="0"/>
              <a:t>إن تحقيق الناتج المحلي الإجمالي بنسبة 7 في المائة سنويا في أقل البلدان نموا هو الهدف الاقتصادي. وسيتطلب تحقيق إنتاجية أعلى التنوع والتنوع التكنولوجي إلى جانب الابتكار وريادة الأعمال ونمو المشاريع الصغيرة والمتوسطة </a:t>
            </a:r>
            <a:r>
              <a:rPr lang="ar-SA" sz="1800" dirty="0" smtClean="0"/>
              <a:t>الحجم</a:t>
            </a:r>
            <a:endParaRPr lang="ar-IQ" sz="1800" dirty="0" smtClean="0"/>
          </a:p>
          <a:p>
            <a:pPr marL="361950" indent="-285750">
              <a:buFont typeface="Arial" panose="020B0604020202020204" pitchFamily="34" charset="0"/>
              <a:buChar char="•"/>
            </a:pPr>
            <a:r>
              <a:rPr lang="ar-SA" sz="1800" dirty="0" smtClean="0"/>
              <a:t>يعيش </a:t>
            </a:r>
            <a:r>
              <a:rPr lang="ar-SA" sz="1800" dirty="0"/>
              <a:t>قرابة 900 مليون عامل</a:t>
            </a:r>
            <a:r>
              <a:rPr lang="ar-IQ" sz="1800" dirty="0"/>
              <a:t> </a:t>
            </a:r>
            <a:r>
              <a:rPr lang="ar-SA" sz="1800" dirty="0"/>
              <a:t>دون مستوى حد الفقر وهو دولاران يوميا، </a:t>
            </a:r>
            <a:r>
              <a:rPr lang="ar-IQ" sz="1800" dirty="0"/>
              <a:t>أي </a:t>
            </a:r>
            <a:r>
              <a:rPr lang="ar-SA" sz="1800" dirty="0"/>
              <a:t>عامل </a:t>
            </a:r>
            <a:r>
              <a:rPr lang="ar-IQ" sz="1800" dirty="0"/>
              <a:t>(1)</a:t>
            </a:r>
            <a:r>
              <a:rPr lang="ar-SA" sz="1800" dirty="0"/>
              <a:t> كل</a:t>
            </a:r>
            <a:r>
              <a:rPr lang="ar-IQ" sz="1800" dirty="0"/>
              <a:t> (3)</a:t>
            </a:r>
            <a:r>
              <a:rPr lang="ar-SA" sz="1800" dirty="0"/>
              <a:t> </a:t>
            </a:r>
            <a:r>
              <a:rPr lang="ar-SA" sz="1800" dirty="0" smtClean="0"/>
              <a:t>عمال-</a:t>
            </a:r>
            <a:endParaRPr lang="ar-IQ" sz="1800" dirty="0"/>
          </a:p>
          <a:p>
            <a:pPr marL="361950" indent="-285750">
              <a:buFont typeface="Arial" panose="020B0604020202020204" pitchFamily="34" charset="0"/>
              <a:buChar char="•"/>
            </a:pPr>
            <a:r>
              <a:rPr lang="ar-SA" sz="1800" dirty="0" smtClean="0"/>
              <a:t>الهدف </a:t>
            </a:r>
            <a:r>
              <a:rPr lang="ar-SA" sz="1800" dirty="0"/>
              <a:t>هو وضع سياسات للسياحة المستدامة التي من شأنها خلق فرص العمل. ويعتبر تعزيز المؤسسات المالية المحلية وزيادة الدعم المقدم من المعونة لصالح التجارة للبلدان النامية أمرا أساسيا للنمو </a:t>
            </a:r>
            <a:r>
              <a:rPr lang="ar-SA" sz="1800" dirty="0" smtClean="0"/>
              <a:t>الاقتصادي</a:t>
            </a:r>
            <a:endParaRPr lang="ar-IQ" sz="1800" dirty="0"/>
          </a:p>
          <a:p>
            <a:pPr marL="361950" indent="-285750">
              <a:buFont typeface="Arial" panose="020B0604020202020204" pitchFamily="34" charset="0"/>
              <a:buChar char="•"/>
            </a:pPr>
            <a:r>
              <a:rPr lang="ar-SA" sz="1800" dirty="0"/>
              <a:t>ثمة حاجة إلى 470 مليون فرصة عمل </a:t>
            </a:r>
            <a:r>
              <a:rPr lang="ar-SA" sz="1800" dirty="0" smtClean="0"/>
              <a:t>عالميا</a:t>
            </a:r>
            <a:endParaRPr lang="ar-IQ" sz="1800" dirty="0" smtClean="0"/>
          </a:p>
          <a:p>
            <a:pPr marL="361950" indent="-285750">
              <a:buFont typeface="Arial" panose="020B0604020202020204" pitchFamily="34" charset="0"/>
              <a:buChar char="•"/>
            </a:pPr>
            <a:r>
              <a:rPr lang="ar-SA" sz="1800" dirty="0"/>
              <a:t>اتخاذ تدابير فورية وفعالة للقضاء على السخرة وإنهاء الرق المعاصر والاتجار بالبشر لضمان حظر واستئصال أسوأ أشكال عمل </a:t>
            </a:r>
            <a:r>
              <a:rPr lang="ar-SA" sz="1800" dirty="0" smtClean="0"/>
              <a:t>الأطفال</a:t>
            </a:r>
            <a:endParaRPr lang="ar-IQ" sz="1800" dirty="0" smtClean="0"/>
          </a:p>
          <a:p>
            <a:pPr marL="361950" indent="-285750">
              <a:buFont typeface="Arial" panose="020B0604020202020204" pitchFamily="34" charset="0"/>
              <a:buChar char="•"/>
            </a:pPr>
            <a:r>
              <a:rPr lang="ar-SA" sz="1800" dirty="0"/>
              <a:t>حماية حقوق العمل وتعزيز بيئة عمل سالمة وآمنة لجميع </a:t>
            </a:r>
            <a:r>
              <a:rPr lang="ar-SA" sz="1800" dirty="0" smtClean="0"/>
              <a:t>العمال</a:t>
            </a:r>
            <a:endParaRPr lang="ar-IQ" sz="1800" dirty="0" smtClean="0"/>
          </a:p>
          <a:p>
            <a:pPr marL="361950" indent="-285750">
              <a:buFont typeface="Arial" panose="020B0604020202020204" pitchFamily="34" charset="0"/>
              <a:buChar char="•"/>
            </a:pPr>
            <a:r>
              <a:rPr lang="ar-SA" sz="1800" dirty="0"/>
              <a:t>وضع وتفعيل استراتيجية عالمية لتشغيل الشباب وتنفيذ الميثاق العالمي لتوفير فرص العمل الصادر عن منظمة العمل الدولية بحلول عام </a:t>
            </a:r>
            <a:r>
              <a:rPr lang="ar-SA" sz="1800" dirty="0" smtClean="0"/>
              <a:t>202</a:t>
            </a:r>
            <a:r>
              <a:rPr lang="ar-IQ" sz="1800" dirty="0" smtClean="0"/>
              <a:t>0</a:t>
            </a:r>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97975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15</a:t>
            </a:fld>
            <a:endParaRPr lang="en" dirty="0"/>
          </a:p>
        </p:txBody>
      </p:sp>
      <p:pic>
        <p:nvPicPr>
          <p:cNvPr id="5" name="صورة 4" descr="الإمارات أطلقت خدمات ذكية كثيرة"/>
          <p:cNvPicPr/>
          <p:nvPr/>
        </p:nvPicPr>
        <p:blipFill>
          <a:blip r:embed="rId2">
            <a:extLst>
              <a:ext uri="{28A0092B-C50C-407E-A947-70E740481C1C}">
                <a14:useLocalDpi xmlns:a14="http://schemas.microsoft.com/office/drawing/2010/main" val="0"/>
              </a:ext>
            </a:extLst>
          </a:blip>
          <a:srcRect/>
          <a:stretch>
            <a:fillRect/>
          </a:stretch>
        </p:blipFill>
        <p:spPr bwMode="auto">
          <a:xfrm>
            <a:off x="4354" y="-24350"/>
            <a:ext cx="9032141" cy="5167849"/>
          </a:xfrm>
          <a:prstGeom prst="rect">
            <a:avLst/>
          </a:prstGeom>
          <a:noFill/>
          <a:ln>
            <a:noFill/>
          </a:ln>
        </p:spPr>
      </p:pic>
    </p:spTree>
    <p:extLst>
      <p:ext uri="{BB962C8B-B14F-4D97-AF65-F5344CB8AC3E}">
        <p14:creationId xmlns:p14="http://schemas.microsoft.com/office/powerpoint/2010/main" val="156010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9– الصناعة والابتكار والبنية التحتية</a:t>
            </a:r>
            <a:endParaRPr lang="ar-IQ" dirty="0"/>
          </a:p>
        </p:txBody>
      </p:sp>
      <p:sp>
        <p:nvSpPr>
          <p:cNvPr id="3" name="عنصر نائب للنص 2"/>
          <p:cNvSpPr>
            <a:spLocks noGrp="1"/>
          </p:cNvSpPr>
          <p:nvPr>
            <p:ph type="body" idx="1"/>
          </p:nvPr>
        </p:nvSpPr>
        <p:spPr/>
        <p:txBody>
          <a:bodyPr/>
          <a:lstStyle/>
          <a:p>
            <a:pPr algn="ctr"/>
            <a:r>
              <a:rPr lang="ar-IQ" sz="1800" b="1" dirty="0"/>
              <a:t>"</a:t>
            </a:r>
            <a:r>
              <a:rPr lang="ar-SA" sz="1800" b="1" dirty="0"/>
              <a:t>إقامة بنى تحتية قادرة على الصمود، وتحفيز التصنيع الشامل للجميع والمستدام، وتشجيع الابتكار</a:t>
            </a:r>
            <a:r>
              <a:rPr lang="ar-SA" sz="1800" b="1" dirty="0" smtClean="0"/>
              <a:t>"</a:t>
            </a:r>
            <a:endParaRPr lang="ar-IQ" sz="1800" b="1" dirty="0" smtClean="0"/>
          </a:p>
          <a:p>
            <a:pPr marL="361950" indent="-285750">
              <a:buFont typeface="Wingdings" panose="05000000000000000000" pitchFamily="2" charset="2"/>
              <a:buChar char="§"/>
            </a:pPr>
            <a:r>
              <a:rPr lang="ar-SA" sz="1800" dirty="0" smtClean="0"/>
              <a:t>الاستثمار </a:t>
            </a:r>
            <a:r>
              <a:rPr lang="ar-SA" sz="1800" dirty="0"/>
              <a:t>في البنية الأساسية – النقل، والري، والطاقة، وتكنولوجيا المعلومات والاتصالات </a:t>
            </a:r>
            <a:endParaRPr lang="ar-IQ" sz="1800" dirty="0" smtClean="0"/>
          </a:p>
          <a:p>
            <a:pPr marL="361950" indent="-285750">
              <a:buFont typeface="Wingdings" panose="05000000000000000000" pitchFamily="2" charset="2"/>
              <a:buChar char="§"/>
            </a:pPr>
            <a:r>
              <a:rPr lang="ar-SA" sz="1800" dirty="0" smtClean="0"/>
              <a:t>النمو </a:t>
            </a:r>
            <a:r>
              <a:rPr lang="ar-SA" sz="1800" dirty="0"/>
              <a:t>في الإنتاجية والدخل وتحسين </a:t>
            </a:r>
            <a:r>
              <a:rPr lang="ar-SA" sz="1800" dirty="0" smtClean="0"/>
              <a:t>ال</a:t>
            </a:r>
            <a:r>
              <a:rPr lang="ar-IQ" sz="1800" dirty="0" smtClean="0"/>
              <a:t>جوانب</a:t>
            </a:r>
            <a:r>
              <a:rPr lang="ar-SA" sz="1800" dirty="0" smtClean="0"/>
              <a:t> </a:t>
            </a:r>
            <a:r>
              <a:rPr lang="ar-SA" sz="1800" dirty="0"/>
              <a:t>الصحية والتعليمية يقتضيان الاستثمار في البنية </a:t>
            </a:r>
            <a:r>
              <a:rPr lang="ar-SA" sz="1800" dirty="0" smtClean="0"/>
              <a:t>الأساسية</a:t>
            </a:r>
            <a:endParaRPr lang="ar-IQ" sz="1800" dirty="0" smtClean="0"/>
          </a:p>
          <a:p>
            <a:pPr marL="361950" lvl="0" indent="-285750">
              <a:buFont typeface="Wingdings" panose="05000000000000000000" pitchFamily="2" charset="2"/>
              <a:buChar char="§"/>
            </a:pPr>
            <a:r>
              <a:rPr lang="ar-SA" sz="1800" dirty="0"/>
              <a:t>تعزيز التصنيع الشامل للجميع والمستدام، </a:t>
            </a:r>
            <a:r>
              <a:rPr lang="ar-SA" sz="1800" dirty="0" smtClean="0"/>
              <a:t>تحقيق </a:t>
            </a:r>
            <a:r>
              <a:rPr lang="ar-IQ" sz="1800" dirty="0" smtClean="0"/>
              <a:t>ال</a:t>
            </a:r>
            <a:r>
              <a:rPr lang="ar-SA" sz="1800" dirty="0" smtClean="0"/>
              <a:t>زيادة في </a:t>
            </a:r>
            <a:r>
              <a:rPr lang="ar-SA" sz="1800" dirty="0"/>
              <a:t>حصة الصناعة في العمالة وفي الناتج المحلي الإجمالي، بما يتماشى مع الظروف الوطنية، ومضاعفة حصتها في أقل البلدان نموا</a:t>
            </a:r>
            <a:endParaRPr lang="en-US" sz="1800" dirty="0"/>
          </a:p>
          <a:p>
            <a:pPr marL="361950" lvl="0" indent="-285750">
              <a:buFont typeface="Wingdings" panose="05000000000000000000" pitchFamily="2" charset="2"/>
              <a:buChar char="§"/>
            </a:pPr>
            <a:r>
              <a:rPr lang="ar-SA" sz="1800" dirty="0"/>
              <a:t>زيادة فرص حصول المشاريع الصناعية الصغيرة الحجم وسائر المشاريع، ولا سيما </a:t>
            </a:r>
            <a:r>
              <a:rPr lang="ar-IQ" sz="1800" dirty="0" smtClean="0"/>
              <a:t>الحصول</a:t>
            </a:r>
            <a:r>
              <a:rPr lang="ar-SA" sz="1800" dirty="0" smtClean="0"/>
              <a:t> </a:t>
            </a:r>
            <a:r>
              <a:rPr lang="ar-SA" sz="1800" dirty="0"/>
              <a:t>على الخدمات المالية، بما في ذلك </a:t>
            </a:r>
            <a:r>
              <a:rPr lang="ar-SA" sz="1800" dirty="0" err="1"/>
              <a:t>الائتمانات</a:t>
            </a:r>
            <a:r>
              <a:rPr lang="ar-SA" sz="1800" dirty="0"/>
              <a:t> ميسورة التكلفة، وإدماجها في سلاسل القيمة والأسواق</a:t>
            </a:r>
            <a:endParaRPr lang="en-US" sz="1800" dirty="0"/>
          </a:p>
          <a:p>
            <a:pPr marL="361950" lvl="0" indent="-285750">
              <a:buFont typeface="Wingdings" panose="05000000000000000000" pitchFamily="2" charset="2"/>
              <a:buChar char="§"/>
            </a:pPr>
            <a:r>
              <a:rPr lang="ar-SA" sz="1800" dirty="0"/>
              <a:t>تعزيز البحث العلمي وتحسين القدرات التكنولوجية في القطاعات الصناعية </a:t>
            </a:r>
            <a:r>
              <a:rPr lang="ar-IQ" sz="1800" dirty="0" smtClean="0"/>
              <a:t>و</a:t>
            </a:r>
            <a:r>
              <a:rPr lang="ar-SA" sz="1800" dirty="0" smtClean="0"/>
              <a:t>تشجيع </a:t>
            </a:r>
            <a:r>
              <a:rPr lang="ar-SA" sz="1800" dirty="0"/>
              <a:t>الابتكار والزيادة بنسبة كبيرة في عدد العاملين في مجال البحث والتطوير لكل مليون شخص، وزيادة إنفاق القطاعين العام والخاص على البحث والتطوير</a:t>
            </a:r>
            <a:endParaRPr lang="en-US" sz="1800" dirty="0"/>
          </a:p>
          <a:p>
            <a:pPr marL="361950" indent="-285750">
              <a:buFont typeface="Wingdings" panose="05000000000000000000" pitchFamily="2" charset="2"/>
              <a:buChar char="§"/>
            </a:pPr>
            <a:r>
              <a:rPr lang="ar-SA" sz="1800" dirty="0"/>
              <a:t>تحقيق زيادة كبيرة في فرص الحصول على تكنولوجيا المعلومات والاتصالات، والسعي إلى توفير فرص الوصول الشامل والميسور إلى شبكة الإنترنت</a:t>
            </a:r>
            <a:endParaRPr lang="ar-IQ" sz="18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202222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17</a:t>
            </a:fld>
            <a:endParaRPr lang="en" dirty="0"/>
          </a:p>
        </p:txBody>
      </p:sp>
      <p:pic>
        <p:nvPicPr>
          <p:cNvPr id="3076" name="Picture 4" descr="أهداف التنمية المستدامة - سط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2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10– الحد من أوجه عدم المساواة</a:t>
            </a:r>
            <a:endParaRPr lang="ar-IQ" dirty="0"/>
          </a:p>
        </p:txBody>
      </p:sp>
      <p:sp>
        <p:nvSpPr>
          <p:cNvPr id="3" name="عنصر نائب للنص 2"/>
          <p:cNvSpPr>
            <a:spLocks noGrp="1"/>
          </p:cNvSpPr>
          <p:nvPr>
            <p:ph type="body" idx="1"/>
          </p:nvPr>
        </p:nvSpPr>
        <p:spPr/>
        <p:txBody>
          <a:bodyPr/>
          <a:lstStyle/>
          <a:p>
            <a:pPr algn="ctr"/>
            <a:r>
              <a:rPr lang="ar-IQ" sz="2000" b="1" dirty="0"/>
              <a:t>" </a:t>
            </a:r>
            <a:r>
              <a:rPr lang="ar-SA" sz="2000" b="1" dirty="0"/>
              <a:t>الحد من انعدام المساواة داخل البلدان وفيما بينها</a:t>
            </a:r>
            <a:r>
              <a:rPr lang="ar-SA" sz="2000" b="1" dirty="0" smtClean="0"/>
              <a:t>"</a:t>
            </a:r>
            <a:endParaRPr lang="ar-IQ" sz="2000" u="sng" baseline="30000" dirty="0"/>
          </a:p>
          <a:p>
            <a:pPr marL="419100" indent="-342900">
              <a:buFont typeface="Arial" panose="020B0604020202020204" pitchFamily="34" charset="0"/>
              <a:buChar char="•"/>
            </a:pPr>
            <a:r>
              <a:rPr lang="ar-SA" sz="2000" dirty="0"/>
              <a:t> التباين داخل البلدان آخذ في الارتفاع. وهناك توافق متزايد في الآراء على أن النمو الاقتصادي ليس كافيا لخفض حدة الفقر إذا كان ذلك النمو غير شامل للجميع، ولا يتضمن الأبعاد الثلاثة للتنمية المستدامة وهي الأبعاد الاقتصادية والاجتماعية والبيئية</a:t>
            </a:r>
            <a:r>
              <a:rPr lang="ar-SA" sz="2000" dirty="0" smtClean="0"/>
              <a:t>.</a:t>
            </a:r>
            <a:endParaRPr lang="ar-IQ" sz="2000" dirty="0" smtClean="0"/>
          </a:p>
          <a:p>
            <a:pPr marL="419100" indent="-342900">
              <a:buFont typeface="Arial" panose="020B0604020202020204" pitchFamily="34" charset="0"/>
              <a:buChar char="•"/>
            </a:pPr>
            <a:r>
              <a:rPr lang="ar-SA" sz="2000" dirty="0"/>
              <a:t>تبين الأدلة أن التباين يضر، بعد عتبة معينة- بالنمو وجهود خفض حدة الفقر، ونوعية العلاقات في الحياة العامة والحياة السياسية، ومدى شعور الأفراد بتحقق أهدافهم وقيمتهم </a:t>
            </a:r>
            <a:r>
              <a:rPr lang="ar-SA" sz="2000" dirty="0" smtClean="0"/>
              <a:t>الذاتية</a:t>
            </a:r>
            <a:endParaRPr lang="ar-IQ" sz="2000" dirty="0" smtClean="0"/>
          </a:p>
          <a:p>
            <a:pPr marL="419100" indent="-342900">
              <a:buFont typeface="Arial" panose="020B0604020202020204" pitchFamily="34" charset="0"/>
              <a:buChar char="•"/>
            </a:pPr>
            <a:r>
              <a:rPr lang="ar-SA" sz="2000" dirty="0"/>
              <a:t>تمكين وتعزيز الإدماج الاجتماعي والاقتصادي والسياسي للجميع، بغض النظر عن السن أو الجنس أو الإعاقة أو العرق أو </a:t>
            </a:r>
            <a:r>
              <a:rPr lang="ar-SA" sz="2000" dirty="0" err="1"/>
              <a:t>الإثنية</a:t>
            </a:r>
            <a:r>
              <a:rPr lang="ar-SA" sz="2000" dirty="0"/>
              <a:t> أو الأصل أو الدين أو الوضع </a:t>
            </a:r>
            <a:r>
              <a:rPr lang="ar-SA" sz="2000" dirty="0" smtClean="0"/>
              <a:t>الاقتصادي</a:t>
            </a:r>
            <a:endParaRPr lang="ar-IQ" sz="2000" dirty="0" smtClean="0"/>
          </a:p>
          <a:p>
            <a:pPr marL="419100" indent="-342900">
              <a:buFont typeface="Arial" panose="020B0604020202020204" pitchFamily="34" charset="0"/>
              <a:buChar char="•"/>
            </a:pPr>
            <a:r>
              <a:rPr lang="ar-SA" sz="2000" dirty="0"/>
              <a:t>ضمان تكافؤ الفرص والحد من أوجه انعدام المساواة في النتائج</a:t>
            </a:r>
            <a:r>
              <a:rPr lang="ar-SA" sz="2000" dirty="0" smtClean="0"/>
              <a:t>، </a:t>
            </a:r>
            <a:r>
              <a:rPr lang="ar-SA" sz="2000" dirty="0"/>
              <a:t>من خلال إزالة القوانين والسياسات والممارسات التمييزية، وتعزيز التشريعات والسياسات والإجراءات </a:t>
            </a:r>
            <a:r>
              <a:rPr lang="ar-SA" sz="2000" dirty="0" smtClean="0"/>
              <a:t>الملائمة</a:t>
            </a:r>
            <a:endParaRPr lang="ar-IQ" sz="2000" dirty="0" smtClean="0"/>
          </a:p>
          <a:p>
            <a:pPr marL="419100" indent="-342900">
              <a:buFont typeface="Arial" panose="020B0604020202020204" pitchFamily="34" charset="0"/>
              <a:buChar char="•"/>
            </a:pPr>
            <a:r>
              <a:rPr lang="ar-SA" sz="2000" dirty="0"/>
              <a:t>تيسير الهجرة وتنقل الأشخاص على نحو منظم وآمن ومنتظم ومتسم بالمسؤولية</a:t>
            </a:r>
            <a:endParaRPr lang="ar-IQ"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350211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19</a:t>
            </a:fld>
            <a:endParaRPr lang="en" dirty="0"/>
          </a:p>
        </p:txBody>
      </p:sp>
      <p:pic>
        <p:nvPicPr>
          <p:cNvPr id="6146" name="Picture 2" descr="التنمية البشرية 2014 قطر الأولى عربياً وسوريا بالمرتبة 118 - الاسعار  بالليرة السور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2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75857" y="200785"/>
            <a:ext cx="5616624" cy="406736"/>
          </a:xfrm>
        </p:spPr>
        <p:txBody>
          <a:bodyPr/>
          <a:lstStyle/>
          <a:p>
            <a:r>
              <a:rPr lang="ar-IQ" sz="1400" b="1" dirty="0"/>
              <a:t>هداف التنمية </a:t>
            </a:r>
            <a:r>
              <a:rPr lang="ar-IQ" sz="1400" b="1" dirty="0" smtClean="0"/>
              <a:t>المستدامة </a:t>
            </a:r>
            <a:r>
              <a:rPr lang="en-US" sz="1400" dirty="0" smtClean="0"/>
              <a:t> </a:t>
            </a:r>
            <a:r>
              <a:rPr lang="en-US" sz="1400" b="1" dirty="0" smtClean="0"/>
              <a:t>Sustainable </a:t>
            </a:r>
            <a:r>
              <a:rPr lang="en-US" sz="1400" b="1" dirty="0"/>
              <a:t>Development Goals</a:t>
            </a:r>
            <a:r>
              <a:rPr lang="en-US" sz="1400" dirty="0"/>
              <a:t> </a:t>
            </a:r>
            <a:endParaRPr lang="ar-IQ" sz="1400" dirty="0"/>
          </a:p>
        </p:txBody>
      </p:sp>
      <p:sp>
        <p:nvSpPr>
          <p:cNvPr id="3" name="عنصر نائب للنص 2"/>
          <p:cNvSpPr>
            <a:spLocks noGrp="1"/>
          </p:cNvSpPr>
          <p:nvPr>
            <p:ph type="body" idx="1"/>
          </p:nvPr>
        </p:nvSpPr>
        <p:spPr/>
        <p:txBody>
          <a:bodyPr/>
          <a:lstStyle/>
          <a:p>
            <a:r>
              <a:rPr lang="ar-IQ" sz="2800" b="1" dirty="0"/>
              <a:t>هداف التنمية المستدامة </a:t>
            </a:r>
            <a:r>
              <a:rPr lang="en-US" sz="2800" b="1" dirty="0" smtClean="0"/>
              <a:t>( SDGs )</a:t>
            </a:r>
            <a:r>
              <a:rPr lang="en-US" sz="2800" dirty="0" smtClean="0"/>
              <a:t>، </a:t>
            </a:r>
            <a:r>
              <a:rPr lang="ar-IQ" sz="2800" dirty="0"/>
              <a:t>والمعروفة رسميًا باسم </a:t>
            </a:r>
            <a:r>
              <a:rPr lang="ar-IQ" sz="2800" dirty="0">
                <a:solidFill>
                  <a:srgbClr val="FF0000"/>
                </a:solidFill>
              </a:rPr>
              <a:t>تحويل عالمنا </a:t>
            </a:r>
            <a:r>
              <a:rPr lang="ar-IQ" sz="2800" dirty="0"/>
              <a:t>(جدول أعمال 2030 للتنمية المستدامة) وهي عبارة عن مجموعة من 17 هدفًا وُضعت من قِبل </a:t>
            </a:r>
            <a:r>
              <a:rPr lang="ar-IQ" sz="2800" dirty="0">
                <a:hlinkClick r:id="rId2" tooltip="الأمم المتحدة"/>
              </a:rPr>
              <a:t>منظمة الأمم المتحدة</a:t>
            </a:r>
            <a:r>
              <a:rPr lang="ar-IQ" sz="2800" dirty="0"/>
              <a:t>، وقد ذُكرت هذه الاهداف في قرار </a:t>
            </a:r>
            <a:r>
              <a:rPr lang="ar-IQ" sz="2800" dirty="0">
                <a:hlinkClick r:id="rId3" tooltip="الجمعية العامة للأمم المتحدة"/>
              </a:rPr>
              <a:t>الجمعية العامة للأمم المتحدة</a:t>
            </a:r>
            <a:r>
              <a:rPr lang="ar-IQ" sz="2800" dirty="0"/>
              <a:t> في 25 أيلول/سبتمبر2015 وفي 1 كانون الثاني / يناير 2016، أدرجت أهداف </a:t>
            </a:r>
            <a:r>
              <a:rPr lang="ar-IQ" sz="2800" dirty="0">
                <a:hlinkClick r:id="rId4"/>
              </a:rPr>
              <a:t>التنمية المستدامة</a:t>
            </a:r>
            <a:r>
              <a:rPr lang="ar-IQ" sz="2800" dirty="0"/>
              <a:t> ال 17 في خطة التنمية المستدامة لعام 2030</a:t>
            </a:r>
            <a:r>
              <a:rPr lang="ar-IQ" sz="2800" baseline="30000" dirty="0" smtClean="0"/>
              <a:t>.</a:t>
            </a:r>
          </a:p>
          <a:p>
            <a:r>
              <a:rPr lang="ar-SA" sz="1800" dirty="0"/>
              <a:t>تترابط هذه الأهداف العريضة فيما بينها على الرغم ان لكل منها أهداف صغيرة محددة خاصة به، تمثل في مجموعها 169 غاية. وتغطي أهداف التنمية المستدامة مجموعة واسعة من قضايا</a:t>
            </a:r>
            <a:r>
              <a:rPr lang="ar-IQ" sz="1800" dirty="0"/>
              <a:t> </a:t>
            </a:r>
            <a:r>
              <a:rPr lang="ar-SA" sz="1800" u="sng" dirty="0">
                <a:hlinkClick r:id="rId5"/>
              </a:rPr>
              <a:t>التنمية الاجتماعية</a:t>
            </a:r>
            <a:r>
              <a:rPr lang="ar-IQ" sz="1800" dirty="0"/>
              <a:t> </a:t>
            </a:r>
            <a:r>
              <a:rPr lang="ar-SA" sz="1800" dirty="0"/>
              <a:t>والاقتصادية (الفقر – الجوع – الصحة – التعليم - تغير المناخ - المساواة بين الجنسين – المياه - الصرف الصحي – الطاقة – البيئة -</a:t>
            </a:r>
            <a:r>
              <a:rPr lang="ar-IQ" sz="1800" dirty="0"/>
              <a:t> </a:t>
            </a:r>
            <a:r>
              <a:rPr lang="ar-SA" sz="1800" u="sng" dirty="0">
                <a:hlinkClick r:id="rId6" tooltip="عدالة اجتماعية"/>
              </a:rPr>
              <a:t>العدالة الاجتماعية</a:t>
            </a:r>
            <a:r>
              <a:rPr lang="ar-IQ" sz="1800" dirty="0" smtClean="0"/>
              <a:t>).</a:t>
            </a:r>
            <a:endParaRPr lang="ar-IQ" sz="18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36037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11– مدن ومجتمعات محلية مستدامة</a:t>
            </a:r>
            <a:endParaRPr lang="ar-IQ" dirty="0"/>
          </a:p>
        </p:txBody>
      </p:sp>
      <p:sp>
        <p:nvSpPr>
          <p:cNvPr id="3" name="عنصر نائب للنص 2"/>
          <p:cNvSpPr>
            <a:spLocks noGrp="1"/>
          </p:cNvSpPr>
          <p:nvPr>
            <p:ph type="body" idx="1"/>
          </p:nvPr>
        </p:nvSpPr>
        <p:spPr/>
        <p:txBody>
          <a:bodyPr/>
          <a:lstStyle/>
          <a:p>
            <a:pPr algn="ctr"/>
            <a:r>
              <a:rPr lang="ar-IQ" sz="2000" b="1" dirty="0"/>
              <a:t>" </a:t>
            </a:r>
            <a:r>
              <a:rPr lang="ar-SA" sz="2000" b="1" dirty="0"/>
              <a:t>جعل المدن والمستوطنات البشرية شاملة للجميع وآمنة وقادرة على الصمود ومستدامة</a:t>
            </a:r>
            <a:r>
              <a:rPr lang="ar-SA" sz="2000" b="1" dirty="0" smtClean="0"/>
              <a:t>."</a:t>
            </a:r>
            <a:endParaRPr lang="ar-IQ" sz="2000" u="sng" baseline="30000" dirty="0"/>
          </a:p>
          <a:p>
            <a:r>
              <a:rPr lang="ar-SA" sz="2000" dirty="0"/>
              <a:t>يعيش نصف البشرية ــ 3.5 بلايين شخص ــ في مدن </a:t>
            </a:r>
            <a:r>
              <a:rPr lang="ar-IQ" sz="2000" dirty="0" smtClean="0"/>
              <a:t>وقد يصل في القريب العاجل الى 60 بالمئة</a:t>
            </a:r>
          </a:p>
          <a:p>
            <a:r>
              <a:rPr lang="ar-SA" sz="2000" dirty="0"/>
              <a:t>الكثافة المرتفعة نسبيًا للمدن يمكن أن تحقق مكاسب من حيث الكفاءة وابتكارًا تكنولوجيًا في الوقت الذي تحد فيه من استهلاك الموارد </a:t>
            </a:r>
            <a:r>
              <a:rPr lang="ar-SA" sz="2000" dirty="0" smtClean="0"/>
              <a:t>والطاقة</a:t>
            </a:r>
            <a:endParaRPr lang="ar-IQ" sz="2000" dirty="0" smtClean="0"/>
          </a:p>
          <a:p>
            <a:pPr lvl="0"/>
            <a:r>
              <a:rPr lang="ar-SA" sz="2000" dirty="0"/>
              <a:t>تعزيز التوسع الحضري الشامل للجميع والمستدام، والقدرة على تخطيط وإدارة المستوطنات البشرية في جميع البلدان على نحو قائم على المشاركة ومتكامل </a:t>
            </a:r>
            <a:r>
              <a:rPr lang="ar-SA" sz="2000" dirty="0" smtClean="0"/>
              <a:t>ومستدام</a:t>
            </a:r>
            <a:endParaRPr lang="en-US" sz="2000" dirty="0"/>
          </a:p>
          <a:p>
            <a:pPr lvl="0"/>
            <a:r>
              <a:rPr lang="ar-SA" sz="2000" dirty="0"/>
              <a:t>تعزيز الجهود الرامية إلى حماية وصون التراث الثقافي والطبيعي </a:t>
            </a:r>
            <a:r>
              <a:rPr lang="ar-SA" sz="2000" dirty="0" smtClean="0"/>
              <a:t>العالمي</a:t>
            </a:r>
            <a:endParaRPr lang="ar-IQ" sz="2000" dirty="0" smtClean="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183617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12– الاستهلاك والإنتاج المسؤولان</a:t>
            </a:r>
            <a:endParaRPr lang="ar-IQ" dirty="0"/>
          </a:p>
        </p:txBody>
      </p:sp>
      <p:sp>
        <p:nvSpPr>
          <p:cNvPr id="3" name="عنصر نائب للنص 2"/>
          <p:cNvSpPr>
            <a:spLocks noGrp="1"/>
          </p:cNvSpPr>
          <p:nvPr>
            <p:ph type="body" idx="1"/>
          </p:nvPr>
        </p:nvSpPr>
        <p:spPr/>
        <p:txBody>
          <a:bodyPr/>
          <a:lstStyle/>
          <a:p>
            <a:r>
              <a:rPr lang="ar-IQ" sz="2000" b="1" dirty="0"/>
              <a:t>" </a:t>
            </a:r>
            <a:r>
              <a:rPr lang="ar-SA" sz="2000" b="1" dirty="0"/>
              <a:t>ضمان وجود أنماط استهلاك وإنتاج مستدامة</a:t>
            </a:r>
            <a:r>
              <a:rPr lang="ar-SA" sz="2000" b="1" dirty="0" smtClean="0"/>
              <a:t>."</a:t>
            </a:r>
            <a:endParaRPr lang="ar-IQ" sz="2000" u="sng" baseline="30000" dirty="0"/>
          </a:p>
          <a:p>
            <a:r>
              <a:rPr lang="ar-IQ" sz="2000" dirty="0"/>
              <a:t>إن استخدام أساليب الإنتاج الصديقة للبيئة وتقليل كمية النفايات </a:t>
            </a:r>
            <a:endParaRPr lang="ar-IQ" sz="2000" dirty="0" smtClean="0"/>
          </a:p>
          <a:p>
            <a:r>
              <a:rPr lang="ar-IQ" sz="2000" dirty="0"/>
              <a:t>إشراك المستهلكين من خلال التوعية والتثقيف بأنماط الاستهلاك والحياة </a:t>
            </a:r>
            <a:r>
              <a:rPr lang="ar-IQ" sz="2000" dirty="0" smtClean="0"/>
              <a:t>المستدامة</a:t>
            </a:r>
          </a:p>
          <a:p>
            <a:r>
              <a:rPr lang="ar-IQ" sz="2000" dirty="0" smtClean="0"/>
              <a:t>تزويد </a:t>
            </a:r>
            <a:r>
              <a:rPr lang="ar-IQ" sz="2000" dirty="0"/>
              <a:t>المستهلكين بما يكفي من معلومات من خلال المعايير والملصقات </a:t>
            </a:r>
            <a:r>
              <a:rPr lang="ar-IQ" sz="2000" dirty="0" smtClean="0"/>
              <a:t>التعريفية</a:t>
            </a:r>
          </a:p>
          <a:p>
            <a:r>
              <a:rPr lang="ar-SA" sz="2000" dirty="0" smtClean="0"/>
              <a:t>قد </a:t>
            </a:r>
            <a:r>
              <a:rPr lang="ar-SA" sz="2000" dirty="0"/>
              <a:t>تقتضي الحاجة إلى وجود ما يعادل ثلاثة أمثال كوكب الأرض تقريبا لتوفير الموارد الطبيعية المطلوبة لصون أنماط الحياة </a:t>
            </a:r>
            <a:r>
              <a:rPr lang="ar-SA" sz="2000" dirty="0" smtClean="0"/>
              <a:t>الراهنة</a:t>
            </a:r>
            <a:endParaRPr lang="ar-IQ" sz="2000" dirty="0" smtClean="0"/>
          </a:p>
          <a:p>
            <a:r>
              <a:rPr lang="ar-SA" sz="2000" dirty="0"/>
              <a:t>تحقيق الإدارة المستدامة والاستخدام الكفؤ للموارد </a:t>
            </a:r>
            <a:r>
              <a:rPr lang="ar-SA" sz="2000" dirty="0" smtClean="0"/>
              <a:t>الطبيعية</a:t>
            </a:r>
            <a:endParaRPr lang="ar-IQ" sz="2000" dirty="0" smtClean="0"/>
          </a:p>
          <a:p>
            <a:r>
              <a:rPr lang="ar-SA" sz="2000" dirty="0"/>
              <a:t>ترشيد إعانات الوقود الأحفوري غير المتسمة بالكفاءة والتي تشجع على الاستهلاك </a:t>
            </a:r>
            <a:r>
              <a:rPr lang="ar-SA" sz="2000" dirty="0" smtClean="0"/>
              <a:t>المسرف</a:t>
            </a:r>
            <a:endParaRPr lang="ar-IQ" sz="2000" dirty="0" smtClean="0"/>
          </a:p>
          <a:p>
            <a:r>
              <a:rPr lang="ar-IQ" sz="2000" dirty="0" smtClean="0"/>
              <a:t>ال</a:t>
            </a:r>
            <a:r>
              <a:rPr lang="ar-SA" sz="2000" dirty="0" smtClean="0"/>
              <a:t>حد </a:t>
            </a:r>
            <a:r>
              <a:rPr lang="ar-SA" sz="2000" dirty="0"/>
              <a:t>من الآثار الضارة التي قد تنال من تنميتها، وعلى نحو يكفل حماية الفقراء والمجتمعات المحلية </a:t>
            </a:r>
            <a:r>
              <a:rPr lang="ar-SA" sz="2000" dirty="0" smtClean="0"/>
              <a:t>المتضررة</a:t>
            </a:r>
            <a:endParaRPr lang="ar-IQ" sz="2000" dirty="0" smtClean="0"/>
          </a:p>
          <a:p>
            <a:endParaRPr lang="ar-IQ"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1327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22</a:t>
            </a:fld>
            <a:endParaRPr lang="en" dirty="0"/>
          </a:p>
        </p:txBody>
      </p:sp>
      <p:pic>
        <p:nvPicPr>
          <p:cNvPr id="7170" name="Picture 2" descr="مفهوم التنم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8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13– العمل المناخي</a:t>
            </a:r>
            <a:endParaRPr lang="ar-IQ" dirty="0"/>
          </a:p>
        </p:txBody>
      </p:sp>
      <p:sp>
        <p:nvSpPr>
          <p:cNvPr id="3" name="عنصر نائب للنص 2"/>
          <p:cNvSpPr>
            <a:spLocks noGrp="1"/>
          </p:cNvSpPr>
          <p:nvPr>
            <p:ph type="body" idx="1"/>
          </p:nvPr>
        </p:nvSpPr>
        <p:spPr/>
        <p:txBody>
          <a:bodyPr/>
          <a:lstStyle/>
          <a:p>
            <a:pPr algn="ctr"/>
            <a:r>
              <a:rPr lang="ar-IQ" sz="2000" b="1" dirty="0"/>
              <a:t>" </a:t>
            </a:r>
            <a:r>
              <a:rPr lang="ar-SA" sz="2000" b="1" dirty="0"/>
              <a:t>اتخاذ إجراءات عاجلة لمكافحة تغير المناخ وآثاره من خلال تنظيم الانبعاثات وتعزيز التطورات في مجال الطاقة المتجددة</a:t>
            </a:r>
            <a:r>
              <a:rPr lang="ar-SA" sz="2000" b="1" dirty="0" smtClean="0"/>
              <a:t>."</a:t>
            </a:r>
            <a:endParaRPr lang="ar-IQ" sz="2000" u="sng" baseline="30000" dirty="0"/>
          </a:p>
          <a:p>
            <a:r>
              <a:rPr lang="ar-SA" sz="2000" dirty="0"/>
              <a:t>أن التصدي لتغير المناخ لن يكون ممكنا إلا إذا تحققت أهداف التنمية المستدامة. وعلاوة على ذلك، ترتبط التنمية الاقتصادية والمناخ ارتباطا </a:t>
            </a:r>
            <a:r>
              <a:rPr lang="ar-SA" sz="2000" dirty="0" smtClean="0"/>
              <a:t>وثيقا</a:t>
            </a:r>
            <a:endParaRPr lang="ar-IQ" sz="2000" dirty="0" smtClean="0"/>
          </a:p>
          <a:p>
            <a:r>
              <a:rPr lang="ar-SA" sz="2000" dirty="0"/>
              <a:t>ارتفع متوسط الحرارة في العالم بما قدره 0.85 درجة مئوية. ولوضع تلك الحقيقة في نصابها، فإن كل ارتفاع في درجة الحرارة بمقدار درجة واحدة سيفضي إلى هبوط غلة الحبوب بنسبة خمسة في المائة </a:t>
            </a:r>
            <a:r>
              <a:rPr lang="ar-SA" sz="2000" dirty="0" smtClean="0"/>
              <a:t>تقريبا</a:t>
            </a:r>
            <a:endParaRPr lang="ar-IQ" sz="2000" dirty="0" smtClean="0"/>
          </a:p>
          <a:p>
            <a:r>
              <a:rPr lang="ar-SA" sz="2000" dirty="0"/>
              <a:t>وتتعرض المحيطات </a:t>
            </a:r>
            <a:r>
              <a:rPr lang="ar-SA" sz="2000" dirty="0" err="1"/>
              <a:t>للاحترار</a:t>
            </a:r>
            <a:r>
              <a:rPr lang="ar-SA" sz="2000" dirty="0"/>
              <a:t>، حيث تشهد مساحة الثلوج والجليد انكماشا، ومستوى سطح البحر </a:t>
            </a:r>
            <a:r>
              <a:rPr lang="ar-SA" sz="2000" dirty="0" smtClean="0"/>
              <a:t>ارتفاعا</a:t>
            </a:r>
            <a:endParaRPr lang="ar-IQ" sz="2000" dirty="0" smtClean="0"/>
          </a:p>
          <a:p>
            <a:r>
              <a:rPr lang="ar-IQ" sz="2000" dirty="0" smtClean="0"/>
              <a:t>ان </a:t>
            </a:r>
            <a:r>
              <a:rPr lang="ar-SA" sz="2000" dirty="0"/>
              <a:t>إحداث تغييرات مؤسسية وتكنولوجية </a:t>
            </a:r>
            <a:r>
              <a:rPr lang="ar-SA" sz="2000" dirty="0" smtClean="0"/>
              <a:t>تسمح </a:t>
            </a:r>
            <a:r>
              <a:rPr lang="ar-SA" sz="2000" dirty="0"/>
              <a:t>بعدم تجاوز </a:t>
            </a:r>
            <a:r>
              <a:rPr lang="ar-SA" sz="2000" dirty="0" err="1"/>
              <a:t>الاحترار</a:t>
            </a:r>
            <a:r>
              <a:rPr lang="ar-SA" sz="2000" dirty="0"/>
              <a:t> </a:t>
            </a:r>
            <a:r>
              <a:rPr lang="ar-SA" sz="2000" dirty="0" smtClean="0"/>
              <a:t>العالمي</a:t>
            </a:r>
            <a:endParaRPr lang="ar-IQ" sz="2000" dirty="0" smtClean="0"/>
          </a:p>
          <a:p>
            <a:r>
              <a:rPr lang="ar-SA" sz="2000" dirty="0"/>
              <a:t>تعزيز المرونة والقدرة على الصمود في مواجهة الأخطار المرتبطة بالمناخ والكوارث الطبيعية</a:t>
            </a:r>
            <a:endParaRPr lang="en-US"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58594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14– الحياة تحت الماء</a:t>
            </a:r>
            <a:endParaRPr lang="ar-IQ" dirty="0"/>
          </a:p>
        </p:txBody>
      </p:sp>
      <p:sp>
        <p:nvSpPr>
          <p:cNvPr id="3" name="عنصر نائب للنص 2"/>
          <p:cNvSpPr>
            <a:spLocks noGrp="1"/>
          </p:cNvSpPr>
          <p:nvPr>
            <p:ph type="body" idx="1"/>
          </p:nvPr>
        </p:nvSpPr>
        <p:spPr/>
        <p:txBody>
          <a:bodyPr/>
          <a:lstStyle/>
          <a:p>
            <a:pPr algn="ctr"/>
            <a:r>
              <a:rPr lang="ar-IQ" sz="2000" b="1" dirty="0"/>
              <a:t>"</a:t>
            </a:r>
            <a:r>
              <a:rPr lang="ar-SA" sz="2000" b="1" dirty="0"/>
              <a:t>حفظ المحيطات والبحار والموارد البحرية واستخدامها على نحو مستدام لتحقيق التنمية المستدامة</a:t>
            </a:r>
            <a:r>
              <a:rPr lang="ar-SA" sz="2000" b="1" dirty="0" smtClean="0"/>
              <a:t>."</a:t>
            </a:r>
            <a:endParaRPr lang="ar-IQ" sz="2000" u="sng" baseline="30000" dirty="0"/>
          </a:p>
          <a:p>
            <a:r>
              <a:rPr lang="ar-SA" sz="2000" dirty="0"/>
              <a:t>إن محيطات العالم ــ درجة حرارتها والكيمياء الخاصة بها وتياراتها والحياة فيها ــ هي التي تقف وراء النظم العالمية التي تجعل كوكب الأرض صالحًا للسكنى بالنسبة </a:t>
            </a:r>
            <a:r>
              <a:rPr lang="ar-SA" sz="2000" dirty="0" smtClean="0"/>
              <a:t>للبشرية</a:t>
            </a:r>
            <a:endParaRPr lang="ar-IQ" sz="2000" dirty="0" smtClean="0"/>
          </a:p>
          <a:p>
            <a:pPr lvl="0"/>
            <a:r>
              <a:rPr lang="ar-SA" sz="2000" dirty="0"/>
              <a:t>يعتمد أكثر من ثلاثة بلايين شخص على التنوع البيولوجي البحري والساحلي فيما يتعلق بسبل معيشتهم.</a:t>
            </a:r>
            <a:endParaRPr lang="en-US" sz="2000" dirty="0"/>
          </a:p>
          <a:p>
            <a:r>
              <a:rPr lang="ar-SA" sz="2000" dirty="0"/>
              <a:t>عالميًا تُقدر القيمة السوقية للموارد والصناعات البحرية والساحلية بمبلغ 3 تريليونات من الدولارات سنويًا، أو نحو 5 في المائة من الناتج المحلي الإجمالي </a:t>
            </a:r>
            <a:r>
              <a:rPr lang="ar-SA" sz="2000" dirty="0" smtClean="0"/>
              <a:t>العالمي</a:t>
            </a:r>
            <a:endParaRPr lang="ar-IQ" sz="2000" dirty="0" smtClean="0"/>
          </a:p>
          <a:p>
            <a:r>
              <a:rPr lang="ar-SA" sz="2000" dirty="0"/>
              <a:t>منع التلوث البحري بجميع أنواعه والحد منه بدرجة كبيرة، ولا سيما من الأنشطة البرية، بما في ذلك الحطام البحري، وتلوث </a:t>
            </a:r>
            <a:r>
              <a:rPr lang="ar-SA" sz="2000" dirty="0" smtClean="0"/>
              <a:t>المغذيات</a:t>
            </a:r>
            <a:endParaRPr lang="ar-IQ" sz="2000" dirty="0" smtClean="0"/>
          </a:p>
          <a:p>
            <a:pPr lvl="0"/>
            <a:r>
              <a:rPr lang="ar-SA" sz="2000" dirty="0"/>
              <a:t>تقليل تحمض المحيطات إلى أدنى حد ومعالجة </a:t>
            </a:r>
            <a:r>
              <a:rPr lang="ar-SA" sz="2000" dirty="0" smtClean="0"/>
              <a:t>آثاره</a:t>
            </a:r>
            <a:endParaRPr lang="ar-IQ" sz="2000" dirty="0" smtClean="0"/>
          </a:p>
          <a:p>
            <a:pPr lvl="0"/>
            <a:r>
              <a:rPr lang="ar-SA" sz="2000" dirty="0" smtClean="0"/>
              <a:t>تنظيم </a:t>
            </a:r>
            <a:r>
              <a:rPr lang="ar-SA" sz="2000" dirty="0"/>
              <a:t>الصيد على نحو فعال، وإنهاء الصيد المفرط والصيد غير القانوني </a:t>
            </a:r>
            <a:endParaRPr lang="ar-IQ" sz="2000" dirty="0" smtClean="0"/>
          </a:p>
          <a:p>
            <a:pPr lvl="0"/>
            <a:endParaRPr lang="en-US"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382304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15– الحياة في البرّ</a:t>
            </a:r>
            <a:endParaRPr lang="ar-IQ" dirty="0"/>
          </a:p>
        </p:txBody>
      </p:sp>
      <p:sp>
        <p:nvSpPr>
          <p:cNvPr id="3" name="عنصر نائب للنص 2"/>
          <p:cNvSpPr>
            <a:spLocks noGrp="1"/>
          </p:cNvSpPr>
          <p:nvPr>
            <p:ph type="body" idx="1"/>
          </p:nvPr>
        </p:nvSpPr>
        <p:spPr/>
        <p:txBody>
          <a:bodyPr/>
          <a:lstStyle/>
          <a:p>
            <a:pPr algn="ctr"/>
            <a:r>
              <a:rPr lang="ar-IQ" sz="2000" dirty="0"/>
              <a:t>"</a:t>
            </a:r>
            <a:r>
              <a:rPr lang="ar-SA" sz="2000" dirty="0"/>
              <a:t>حماية النظم الإيكولوجية البرية وترميمها وتعزيز استخدامها على نحو مستدام، وإدارة الغابات على نحو مستدام، ومكافحة التصحر، ووقف تدهور الأراضي وعكس مساره، ووقف فقدان التنوع البيولوجي</a:t>
            </a:r>
            <a:r>
              <a:rPr lang="ar-SA" sz="2000" dirty="0" smtClean="0"/>
              <a:t>."</a:t>
            </a:r>
            <a:endParaRPr lang="ar-IQ" sz="2000" dirty="0" smtClean="0"/>
          </a:p>
          <a:p>
            <a:r>
              <a:rPr lang="ar-IQ" sz="2000" dirty="0" smtClean="0"/>
              <a:t>ال</a:t>
            </a:r>
            <a:r>
              <a:rPr lang="ar-SA" sz="2000" dirty="0" smtClean="0"/>
              <a:t>لحفاظ </a:t>
            </a:r>
            <a:r>
              <a:rPr lang="ar-SA" sz="2000" dirty="0"/>
              <a:t>على التنوع البيولوجي للغابات والصحراء والأنظمة الإيكولوجية الجبلية كنسبة مئوية من مجموع الكتلة الأرضية. ويمكن الوصول إلى "عالم محايد من تدهور الأراضي" عن طريق استعادة الغابات المتدهورة والأراضي المفقودة بسبب الجفاف </a:t>
            </a:r>
            <a:r>
              <a:rPr lang="ar-SA" sz="2000" dirty="0" smtClean="0"/>
              <a:t>والفيضانات</a:t>
            </a:r>
            <a:endParaRPr lang="ar-IQ" sz="2000" dirty="0" smtClean="0"/>
          </a:p>
          <a:p>
            <a:r>
              <a:rPr lang="ar-SA" sz="2000" dirty="0"/>
              <a:t>تأوي الغابات ما يزيد على 80 في المائة من أنواع الحيوانات والنباتات والحشرات </a:t>
            </a:r>
            <a:r>
              <a:rPr lang="ar-SA" sz="2000" dirty="0" smtClean="0"/>
              <a:t>الأرضية</a:t>
            </a:r>
            <a:endParaRPr lang="ar-IQ" sz="2000" dirty="0" smtClean="0"/>
          </a:p>
          <a:p>
            <a:r>
              <a:rPr lang="ar-SA" sz="2000" dirty="0"/>
              <a:t>تمثل الكائنات المجهرية واللافقاريات عنصرا مهما من عناصر خدمات النظام الإيكولوجي، غير أنه لا يزال هناك قصور في معرفة إسهاماتها والإقرار بتلك </a:t>
            </a:r>
            <a:r>
              <a:rPr lang="ar-SA" sz="2000" dirty="0" smtClean="0"/>
              <a:t>الإسهامات</a:t>
            </a:r>
            <a:endParaRPr lang="ar-IQ" sz="2000" dirty="0" smtClean="0"/>
          </a:p>
          <a:p>
            <a:r>
              <a:rPr lang="ar-SA" sz="2000" dirty="0"/>
              <a:t>مكافحة التصحر، وترميم الأراضي والتربة المتدهورة، بما في ذلك الأراضي المتضررة من التصحر والجفاف والفيضانات، والسعي إلى تحقيق عالمٍ خالٍ من ظاهرة تدهور </a:t>
            </a:r>
            <a:r>
              <a:rPr lang="ar-SA" sz="2000" dirty="0" smtClean="0"/>
              <a:t>الأراضي</a:t>
            </a:r>
            <a:endParaRPr lang="ar-IQ" sz="2000" dirty="0" smtClean="0"/>
          </a:p>
          <a:p>
            <a:r>
              <a:rPr lang="ar-SA" sz="2000" dirty="0"/>
              <a:t>تعزيز التقاسم العادل والمنصف للمنافع الناشئة عن استخدام الموارد الجينية، وتعزيز سبل الوصول إلى تلك </a:t>
            </a:r>
            <a:r>
              <a:rPr lang="ar-SA" sz="2000" dirty="0" smtClean="0"/>
              <a:t>الموارد</a:t>
            </a:r>
            <a:endParaRPr lang="ar-IQ" sz="2000" dirty="0" smtClean="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45249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16– السلام والعدالة والمؤسسات القوية</a:t>
            </a:r>
            <a:endParaRPr lang="ar-IQ" dirty="0"/>
          </a:p>
        </p:txBody>
      </p:sp>
      <p:sp>
        <p:nvSpPr>
          <p:cNvPr id="3" name="عنصر نائب للنص 2"/>
          <p:cNvSpPr>
            <a:spLocks noGrp="1"/>
          </p:cNvSpPr>
          <p:nvPr>
            <p:ph type="body" idx="1"/>
          </p:nvPr>
        </p:nvSpPr>
        <p:spPr/>
        <p:txBody>
          <a:bodyPr/>
          <a:lstStyle/>
          <a:p>
            <a:pPr algn="ctr"/>
            <a:r>
              <a:rPr lang="ar-IQ" sz="2000" b="1" dirty="0"/>
              <a:t>"</a:t>
            </a:r>
            <a:r>
              <a:rPr lang="ar-SA" sz="2000" b="1" dirty="0"/>
              <a:t>تشجيع إقامة مجتمعات سلمية وشاملة للجميع من أجل تحقيق التنمية المستدامة، وتوفير إمكانية الوصول إلى العدالة للجميع وبناء مؤسسات فعالة وخاضعة للمساءلة وشاملة للجميع على جميع المستويات</a:t>
            </a:r>
            <a:r>
              <a:rPr lang="ar-SA" sz="2000" b="1" dirty="0" smtClean="0"/>
              <a:t>."</a:t>
            </a:r>
            <a:endParaRPr lang="ar-IQ" sz="2000" u="sng" baseline="30000" dirty="0"/>
          </a:p>
          <a:p>
            <a:r>
              <a:rPr lang="ar-SA" sz="2000" dirty="0" smtClean="0"/>
              <a:t>تعزيز </a:t>
            </a:r>
            <a:r>
              <a:rPr lang="ar-SA" sz="2000" dirty="0"/>
              <a:t>المجتمعات السلمية والشاملة من أجل تحقيق التنمية </a:t>
            </a:r>
            <a:r>
              <a:rPr lang="ar-SA" sz="2000" dirty="0" smtClean="0"/>
              <a:t>المستدامة</a:t>
            </a:r>
            <a:endParaRPr lang="ar-IQ" sz="2000" dirty="0" smtClean="0"/>
          </a:p>
          <a:p>
            <a:r>
              <a:rPr lang="ar-SA" sz="2000" dirty="0" smtClean="0"/>
              <a:t>توفير </a:t>
            </a:r>
            <a:r>
              <a:rPr lang="ar-SA" sz="2000" dirty="0"/>
              <a:t>إمكانية الوصول إلى العدالة للجميع، وبناء مؤسسات فعالة وخاضعة للمساءلة على جميع </a:t>
            </a:r>
            <a:r>
              <a:rPr lang="ar-SA" sz="2000" dirty="0" smtClean="0"/>
              <a:t>المستويات</a:t>
            </a:r>
            <a:endParaRPr lang="ar-IQ" sz="2000" dirty="0" smtClean="0"/>
          </a:p>
          <a:p>
            <a:r>
              <a:rPr lang="ar-SA" sz="2000" dirty="0" smtClean="0"/>
              <a:t>الحد </a:t>
            </a:r>
            <a:r>
              <a:rPr lang="ar-SA" sz="2000" dirty="0"/>
              <a:t>من الجرائم </a:t>
            </a:r>
            <a:r>
              <a:rPr lang="ar-SA" sz="2000" dirty="0" smtClean="0"/>
              <a:t>العنيفة</a:t>
            </a:r>
            <a:r>
              <a:rPr lang="ar-IQ" sz="2000" dirty="0" smtClean="0"/>
              <a:t> </a:t>
            </a:r>
            <a:r>
              <a:rPr lang="ar-SA" sz="2000" dirty="0"/>
              <a:t>ضد الأطفال </a:t>
            </a:r>
            <a:r>
              <a:rPr lang="ar-SA" sz="2000" dirty="0" smtClean="0"/>
              <a:t>وتعذيبهم</a:t>
            </a:r>
            <a:endParaRPr lang="ar-IQ" sz="2000" dirty="0" smtClean="0"/>
          </a:p>
          <a:p>
            <a:r>
              <a:rPr lang="ar-SA" sz="2000" dirty="0"/>
              <a:t>إن سيادة القانون والتنمية لها علاقة متبادلة كبيرة وتعزز بعضها بعضا، مما يجعلها أساسية للتنمية المستدامة على الصعيدين الوطني </a:t>
            </a:r>
            <a:r>
              <a:rPr lang="ar-SA" sz="2000" dirty="0" smtClean="0"/>
              <a:t>والدولي</a:t>
            </a:r>
            <a:endParaRPr lang="ar-IQ" sz="2000" dirty="0" smtClean="0"/>
          </a:p>
          <a:p>
            <a:pPr lvl="0"/>
            <a:r>
              <a:rPr lang="ar-SA" sz="2000" dirty="0"/>
              <a:t>كفالة وصول الجمهور إلى المعلومات وحماية الحريات الأساسية، وفقًا للتشريعات الوطنية والاتفاقات الدولية</a:t>
            </a:r>
            <a:endParaRPr lang="en-US" sz="2000" dirty="0"/>
          </a:p>
          <a:p>
            <a:r>
              <a:rPr lang="ar-SA" sz="2000" dirty="0"/>
              <a:t>تعزيز المؤسسات الوطنية ذات الصلة، بوسائل منها التعاون الدولي، سعيًا لبناء القدرات على جميع المستويات</a:t>
            </a:r>
            <a:endParaRPr lang="ar-IQ" sz="2000" dirty="0" smtClean="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380176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27</a:t>
            </a:fld>
            <a:endParaRPr lang="en" dirty="0"/>
          </a:p>
        </p:txBody>
      </p:sp>
      <p:pic>
        <p:nvPicPr>
          <p:cNvPr id="5122" name="Picture 2" descr="مواضيع في التنمية البشرية وعلاقتها بالشباب فى مصر - بيوت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 y="-6502"/>
            <a:ext cx="9146854" cy="515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8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17– عقد الشراكة لتحقيق الأهداف</a:t>
            </a:r>
            <a:endParaRPr lang="ar-IQ" dirty="0"/>
          </a:p>
        </p:txBody>
      </p:sp>
      <p:sp>
        <p:nvSpPr>
          <p:cNvPr id="3" name="عنصر نائب للنص 2"/>
          <p:cNvSpPr>
            <a:spLocks noGrp="1"/>
          </p:cNvSpPr>
          <p:nvPr>
            <p:ph type="body" idx="1"/>
          </p:nvPr>
        </p:nvSpPr>
        <p:spPr/>
        <p:txBody>
          <a:bodyPr/>
          <a:lstStyle/>
          <a:p>
            <a:pPr algn="ctr"/>
            <a:r>
              <a:rPr lang="ar-IQ" sz="2000" b="1" dirty="0"/>
              <a:t>"</a:t>
            </a:r>
            <a:r>
              <a:rPr lang="ar-SA" sz="2000" b="1" dirty="0"/>
              <a:t>إحياء الشراكة العالمية من أجل التنمية المستدامة</a:t>
            </a:r>
            <a:r>
              <a:rPr lang="ar-SA" sz="2000" b="1" dirty="0" smtClean="0"/>
              <a:t>."</a:t>
            </a:r>
            <a:endParaRPr lang="ar-IQ" sz="2000" u="sng" baseline="30000" dirty="0"/>
          </a:p>
          <a:p>
            <a:r>
              <a:rPr lang="ar-SA" sz="2000" dirty="0"/>
              <a:t>إقامة شراكات بين الحكومات والقطاع الخاص والمجتمع المدني. وهذه الشراكات الشاملة القائمة على المبادئ والقيم، والرؤية المشتركة، والأهداف المشتركة التي تضع الناس والكوكب في المركز، هي حاجة إلى المستوى العالمي والإقليمي والوطني </a:t>
            </a:r>
            <a:r>
              <a:rPr lang="ar-SA" sz="2000" dirty="0" smtClean="0"/>
              <a:t>والمحلي</a:t>
            </a:r>
            <a:endParaRPr lang="ar-IQ" sz="2000" dirty="0" smtClean="0"/>
          </a:p>
          <a:p>
            <a:pPr lvl="0"/>
            <a:r>
              <a:rPr lang="ar-SA" sz="2000" dirty="0"/>
              <a:t>ما زال عبء الدين الواقع على كاهل البلدان النامية مستقرا عند حوالي ثلاثة في المائة من عائد الصادرات.</a:t>
            </a:r>
            <a:endParaRPr lang="en-US" sz="2000" dirty="0"/>
          </a:p>
          <a:p>
            <a:pPr lvl="0"/>
            <a:r>
              <a:rPr lang="ar-SA" sz="2000" dirty="0"/>
              <a:t>تضاعف تقريبا عدد مستعملي شبكة الإنترنت في أفريقيا خلال فترة السنوات الأربع الماضية.</a:t>
            </a:r>
            <a:endParaRPr lang="en-US" sz="2000" dirty="0"/>
          </a:p>
          <a:p>
            <a:r>
              <a:rPr lang="ar-SA" sz="2000" dirty="0"/>
              <a:t>قيام البلدان المتقدمة النمو بتنفيذ التزاماتها في مجال المساعدة الإنمائية الرسمية تنفيذًا كاملًا، بما في ذلك التزام العديد من تلك البلدان ببلوغ هدف تخصيص نسبة 0.7 في المائة من دخلها القومي الإجمالي للمساعدة الإنمائية الرسمية المقدمة إلى البلدان </a:t>
            </a:r>
            <a:r>
              <a:rPr lang="ar-SA" sz="2000" dirty="0" smtClean="0"/>
              <a:t>النامية</a:t>
            </a:r>
            <a:endParaRPr lang="ar-IQ" sz="2000" dirty="0" smtClean="0"/>
          </a:p>
          <a:p>
            <a:r>
              <a:rPr lang="ar-SA" sz="2000" dirty="0"/>
              <a:t>تعزيز التعاون الإقليمي والدولي بين الشمال والجنوب وفيما بين بلدان الجنوب والتعاون الثلاثي فيما يتعلق بالعلوم والتكنولوجيا والابتكار والوصول إليها، وتعزيز تبادل المعارف وفق شروط متفق عليها، بوسائل تشمل تحسين التنسيق فيما بين الآليات </a:t>
            </a:r>
            <a:r>
              <a:rPr lang="ar-SA" sz="2000" dirty="0" smtClean="0"/>
              <a:t>القائمة</a:t>
            </a:r>
            <a:endParaRPr lang="ar-IQ" sz="2000" dirty="0" smtClean="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1555411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17– عقد الشراكة لتحقيق الأهداف</a:t>
            </a:r>
            <a:endParaRPr lang="ar-IQ" dirty="0"/>
          </a:p>
        </p:txBody>
      </p:sp>
      <p:sp>
        <p:nvSpPr>
          <p:cNvPr id="3" name="عنصر نائب للنص 2"/>
          <p:cNvSpPr>
            <a:spLocks noGrp="1"/>
          </p:cNvSpPr>
          <p:nvPr>
            <p:ph type="body" idx="1"/>
          </p:nvPr>
        </p:nvSpPr>
        <p:spPr/>
        <p:txBody>
          <a:bodyPr/>
          <a:lstStyle/>
          <a:p>
            <a:pPr marL="419100" indent="-342900">
              <a:buFont typeface="Arial" panose="020B0604020202020204" pitchFamily="34" charset="0"/>
              <a:buChar char="•"/>
            </a:pPr>
            <a:r>
              <a:rPr lang="ar-SA" sz="2000" dirty="0"/>
              <a:t>زيادة صادرات البلدان النامية زيادةً كبيرةً</a:t>
            </a:r>
            <a:endParaRPr lang="ar-IQ" sz="2000" dirty="0"/>
          </a:p>
          <a:p>
            <a:pPr marL="419100" lvl="0" indent="-342900">
              <a:buFont typeface="Arial" panose="020B0604020202020204" pitchFamily="34" charset="0"/>
              <a:buChar char="•"/>
            </a:pPr>
            <a:r>
              <a:rPr lang="ar-SA" sz="2000" dirty="0"/>
              <a:t>اتساق السياسات والمؤسسات</a:t>
            </a:r>
            <a:endParaRPr lang="en-US" sz="2000" dirty="0"/>
          </a:p>
          <a:p>
            <a:pPr marL="419100" lvl="0" indent="-342900">
              <a:buFont typeface="Arial" panose="020B0604020202020204" pitchFamily="34" charset="0"/>
              <a:buChar char="•"/>
            </a:pPr>
            <a:r>
              <a:rPr lang="ar-SA" sz="2000" dirty="0"/>
              <a:t>تعزيز استقرار الاقتصاد الكلي على الصعيد العالمي، بوسائل تشمل تنسيق السياسات وتحقيق اتساقها</a:t>
            </a:r>
            <a:endParaRPr lang="en-US" sz="2000" dirty="0"/>
          </a:p>
          <a:p>
            <a:pPr marL="419100" lvl="0" indent="-342900">
              <a:buFont typeface="Arial" panose="020B0604020202020204" pitchFamily="34" charset="0"/>
              <a:buChar char="•"/>
            </a:pPr>
            <a:r>
              <a:rPr lang="ar-SA" sz="2000" dirty="0"/>
              <a:t>تعزيز اتساق السياسات من أجل تحقيق التنمية المستدامة</a:t>
            </a:r>
            <a:endParaRPr lang="en-US" sz="2000" dirty="0"/>
          </a:p>
          <a:p>
            <a:pPr marL="419100" indent="-342900">
              <a:buFont typeface="Arial" panose="020B0604020202020204" pitchFamily="34" charset="0"/>
              <a:buChar char="•"/>
            </a:pPr>
            <a:r>
              <a:rPr lang="ar-SA" sz="2000" dirty="0"/>
              <a:t>احترام الحيز </a:t>
            </a:r>
            <a:r>
              <a:rPr lang="ar-SA" sz="2000" dirty="0" err="1"/>
              <a:t>السياساتي</a:t>
            </a:r>
            <a:r>
              <a:rPr lang="ar-SA" sz="2000" dirty="0"/>
              <a:t> والقيادة الخاصين بكل بلد لوضع وتنفيذ سياسات للقضاء على الفقر وتحقيق التنمية المستدامة</a:t>
            </a:r>
            <a:endParaRPr lang="ar-IQ"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129312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a:t>
            </a:fld>
            <a:endParaRPr lang="en" dirty="0"/>
          </a:p>
        </p:txBody>
      </p:sp>
      <p:pic>
        <p:nvPicPr>
          <p:cNvPr id="2052" name="Picture 4" descr="مفهوم و اهداف التنمية المستدام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 y="0"/>
            <a:ext cx="9156069" cy="518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0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idx="1"/>
          </p:nvPr>
        </p:nvSpPr>
        <p:spPr/>
        <p:txBody>
          <a:bodyPr/>
          <a:lstStyle/>
          <a:p>
            <a:endParaRPr lang="ar-IQ"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30</a:t>
            </a:fld>
            <a:endParaRPr lang="en" dirty="0"/>
          </a:p>
        </p:txBody>
      </p:sp>
      <p:pic>
        <p:nvPicPr>
          <p:cNvPr id="5"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242" y="0"/>
            <a:ext cx="9153241" cy="5143500"/>
          </a:xfrm>
          <a:prstGeom prst="rect">
            <a:avLst/>
          </a:prstGeom>
          <a:noFill/>
          <a:ln>
            <a:noFill/>
          </a:ln>
        </p:spPr>
      </p:pic>
    </p:spTree>
    <p:extLst>
      <p:ext uri="{BB962C8B-B14F-4D97-AF65-F5344CB8AC3E}">
        <p14:creationId xmlns:p14="http://schemas.microsoft.com/office/powerpoint/2010/main" val="69414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صورة 4"/>
          <p:cNvPicPr>
            <a:picLocks noChangeAspect="1"/>
          </p:cNvPicPr>
          <p:nvPr/>
        </p:nvPicPr>
        <p:blipFill>
          <a:blip r:embed="rId2"/>
          <a:stretch>
            <a:fillRect/>
          </a:stretch>
        </p:blipFill>
        <p:spPr>
          <a:xfrm>
            <a:off x="-36910" y="12289"/>
            <a:ext cx="9180909" cy="5131211"/>
          </a:xfrm>
          <a:prstGeom prst="rect">
            <a:avLst/>
          </a:prstGeom>
        </p:spPr>
      </p:pic>
      <p:sp>
        <p:nvSpPr>
          <p:cNvPr id="4" name="عنصر نائب لرقم الشريحة 3"/>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1701618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32</a:t>
            </a:fld>
            <a:endParaRPr lang="en" dirty="0"/>
          </a:p>
        </p:txBody>
      </p:sp>
      <p:pic>
        <p:nvPicPr>
          <p:cNvPr id="5" name="صورة 4"/>
          <p:cNvPicPr>
            <a:picLocks noChangeAspect="1"/>
          </p:cNvPicPr>
          <p:nvPr/>
        </p:nvPicPr>
        <p:blipFill>
          <a:blip r:embed="rId2"/>
          <a:stretch>
            <a:fillRect/>
          </a:stretch>
        </p:blipFill>
        <p:spPr>
          <a:xfrm>
            <a:off x="0" y="-9778"/>
            <a:ext cx="9144000" cy="5153277"/>
          </a:xfrm>
          <a:prstGeom prst="rect">
            <a:avLst/>
          </a:prstGeom>
        </p:spPr>
      </p:pic>
    </p:spTree>
    <p:extLst>
      <p:ext uri="{BB962C8B-B14F-4D97-AF65-F5344CB8AC3E}">
        <p14:creationId xmlns:p14="http://schemas.microsoft.com/office/powerpoint/2010/main" val="2319101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صورة 4"/>
          <p:cNvPicPr>
            <a:picLocks noChangeAspect="1"/>
          </p:cNvPicPr>
          <p:nvPr/>
        </p:nvPicPr>
        <p:blipFill>
          <a:blip r:embed="rId2"/>
          <a:stretch>
            <a:fillRect/>
          </a:stretch>
        </p:blipFill>
        <p:spPr>
          <a:xfrm>
            <a:off x="0" y="-28940"/>
            <a:ext cx="9144000" cy="5172440"/>
          </a:xfrm>
          <a:prstGeom prst="rect">
            <a:avLst/>
          </a:prstGeom>
        </p:spPr>
      </p:pic>
      <p:sp>
        <p:nvSpPr>
          <p:cNvPr id="3" name="عنصر نائب للنص 2"/>
          <p:cNvSpPr>
            <a:spLocks noGrp="1"/>
          </p:cNvSpPr>
          <p:nvPr>
            <p:ph type="body" idx="1"/>
          </p:nvPr>
        </p:nvSpPr>
        <p:spPr/>
        <p:txBody>
          <a:bodyPr/>
          <a:lstStyle/>
          <a:p>
            <a:endParaRPr lang="ar-IQ"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253351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نص 2"/>
          <p:cNvSpPr>
            <a:spLocks noGrp="1"/>
          </p:cNvSpPr>
          <p:nvPr>
            <p:ph type="body" idx="1"/>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140482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التوصيات</a:t>
            </a:r>
            <a:endParaRPr lang="ar-IQ" dirty="0"/>
          </a:p>
        </p:txBody>
      </p:sp>
      <p:sp>
        <p:nvSpPr>
          <p:cNvPr id="3" name="عنصر نائب للنص 2"/>
          <p:cNvSpPr>
            <a:spLocks noGrp="1"/>
          </p:cNvSpPr>
          <p:nvPr>
            <p:ph type="body" idx="1"/>
          </p:nvPr>
        </p:nvSpPr>
        <p:spPr/>
        <p:txBody>
          <a:bodyPr/>
          <a:lstStyle/>
          <a:p>
            <a:pPr marL="419100" indent="-342900">
              <a:buAutoNum type="arabicParenR"/>
            </a:pPr>
            <a:r>
              <a:rPr lang="ar-IQ" sz="2800" dirty="0" smtClean="0"/>
              <a:t>انشاء شعبة متخصصة في التنمية المستدامة في جامعة الكفيل تتبنى أولا تسليط الضوء على مساهمات الجامعة في التنمية المستدامة ثانيا وضع خطة قصيرة و طويلة الأمد للتنمية المستدامة بالاستعانة بخبراء متخصصين ثالثا متابعة تنفيذ تلك الخطط</a:t>
            </a:r>
          </a:p>
          <a:p>
            <a:pPr marL="419100" indent="-342900">
              <a:buAutoNum type="arabicParenR"/>
            </a:pPr>
            <a:r>
              <a:rPr lang="ar-IQ" sz="2800" dirty="0" smtClean="0"/>
              <a:t>ندعو كل المتخصصين في باقي الكليات والاقسام للبحث في سبل تنفيذ التنمية المستدامة </a:t>
            </a:r>
          </a:p>
          <a:p>
            <a:pPr marL="419100" indent="-342900">
              <a:buAutoNum type="arabicParenR"/>
            </a:pPr>
            <a:r>
              <a:rPr lang="ar-IQ" sz="2800" dirty="0" smtClean="0"/>
              <a:t>حث الأساتذة بندوات متفرقة في السنة القادمة لكل هدف من الأهداف على حدة</a:t>
            </a:r>
            <a:endParaRPr lang="ar-IQ" sz="28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543357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endParaRPr lang="en-US" dirty="0"/>
          </a:p>
        </p:txBody>
      </p:sp>
      <p:sp>
        <p:nvSpPr>
          <p:cNvPr id="3" name="Text Placeholder 2"/>
          <p:cNvSpPr>
            <a:spLocks noGrp="1"/>
          </p:cNvSpPr>
          <p:nvPr>
            <p:ph type="body" idx="1"/>
          </p:nvPr>
        </p:nvSpPr>
        <p:spPr/>
        <p:txBody>
          <a:bodyPr/>
          <a:lstStyle/>
          <a:p>
            <a:pPr algn="ctr"/>
            <a:r>
              <a:rPr lang="ar-IQ" sz="4800" dirty="0" smtClean="0"/>
              <a:t>شكرا لحسن الاصغاء </a:t>
            </a:r>
            <a:endParaRPr lang="en-US" sz="4800" dirty="0"/>
          </a:p>
        </p:txBody>
      </p:sp>
      <p:sp>
        <p:nvSpPr>
          <p:cNvPr id="4" name="Slide Number Placeholder 3"/>
          <p:cNvSpPr>
            <a:spLocks noGrp="1"/>
          </p:cNvSpPr>
          <p:nvPr>
            <p:ph type="sldNum" idx="12"/>
          </p:nvPr>
        </p:nvSpPr>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75248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 القضاء على الفقر</a:t>
            </a:r>
            <a:endParaRPr lang="ar-IQ" dirty="0"/>
          </a:p>
        </p:txBody>
      </p:sp>
      <p:sp>
        <p:nvSpPr>
          <p:cNvPr id="3" name="عنصر نائب للنص 2"/>
          <p:cNvSpPr>
            <a:spLocks noGrp="1"/>
          </p:cNvSpPr>
          <p:nvPr>
            <p:ph type="body" idx="1"/>
          </p:nvPr>
        </p:nvSpPr>
        <p:spPr>
          <a:xfrm>
            <a:off x="16712" y="781897"/>
            <a:ext cx="9127288" cy="3851176"/>
          </a:xfrm>
        </p:spPr>
        <p:txBody>
          <a:bodyPr/>
          <a:lstStyle/>
          <a:p>
            <a:r>
              <a:rPr lang="ar-SA" sz="2400" dirty="0"/>
              <a:t>خُفِّضت معدلات</a:t>
            </a:r>
            <a:r>
              <a:rPr lang="ar-IQ" sz="2400" dirty="0"/>
              <a:t> </a:t>
            </a:r>
            <a:r>
              <a:rPr lang="ar-SA" sz="2400" u="sng" dirty="0">
                <a:hlinkClick r:id="rId2" tooltip="الفقر المدقع"/>
              </a:rPr>
              <a:t>الفقر المدقع</a:t>
            </a:r>
            <a:r>
              <a:rPr lang="ar-IQ" sz="2400" dirty="0"/>
              <a:t> </a:t>
            </a:r>
            <a:r>
              <a:rPr lang="ar-SA" sz="2400" dirty="0"/>
              <a:t>إلى النصف منذ عام 1990. ورغم عظمة ذلك الإنجاز، لا </a:t>
            </a:r>
            <a:r>
              <a:rPr lang="ar-SA" sz="2400" dirty="0" smtClean="0"/>
              <a:t>يزال</a:t>
            </a:r>
            <a:r>
              <a:rPr lang="ar-IQ" sz="2400" dirty="0" smtClean="0"/>
              <a:t> </a:t>
            </a:r>
            <a:r>
              <a:rPr lang="ar-SA" sz="2400" dirty="0" smtClean="0"/>
              <a:t>يعيش </a:t>
            </a:r>
            <a:r>
              <a:rPr lang="ar-SA" sz="2400" dirty="0"/>
              <a:t>1.2 بليون شخص في فقر مدقع </a:t>
            </a:r>
            <a:r>
              <a:rPr lang="ar-IQ" sz="2400" dirty="0" smtClean="0"/>
              <a:t>أي (1) </a:t>
            </a:r>
            <a:r>
              <a:rPr lang="ar-SA" sz="2400" dirty="0" smtClean="0"/>
              <a:t>من </a:t>
            </a:r>
            <a:r>
              <a:rPr lang="ar-SA" sz="2400" dirty="0"/>
              <a:t>كل </a:t>
            </a:r>
            <a:r>
              <a:rPr lang="ar-IQ" sz="2400" dirty="0" smtClean="0"/>
              <a:t>(5)</a:t>
            </a:r>
            <a:r>
              <a:rPr lang="ar-SA" sz="2400" dirty="0" smtClean="0"/>
              <a:t> </a:t>
            </a:r>
            <a:r>
              <a:rPr lang="ar-SA" sz="2400" dirty="0"/>
              <a:t>من </a:t>
            </a:r>
            <a:r>
              <a:rPr lang="ar-SA" sz="2400" dirty="0" smtClean="0"/>
              <a:t>سكان</a:t>
            </a:r>
            <a:r>
              <a:rPr lang="ar-IQ" sz="2400" dirty="0"/>
              <a:t> </a:t>
            </a:r>
            <a:r>
              <a:rPr lang="ar-SA" sz="2400" dirty="0" smtClean="0"/>
              <a:t>المناطق</a:t>
            </a:r>
            <a:r>
              <a:rPr lang="ar-IQ" sz="2400" dirty="0"/>
              <a:t> </a:t>
            </a:r>
            <a:r>
              <a:rPr lang="ar-SA" sz="2400" u="sng" dirty="0" smtClean="0">
                <a:hlinkClick r:id="rId3" tooltip="دولة نامية"/>
              </a:rPr>
              <a:t>النامية</a:t>
            </a:r>
            <a:r>
              <a:rPr lang="ar-IQ" sz="2400" dirty="0"/>
              <a:t> </a:t>
            </a:r>
            <a:r>
              <a:rPr lang="ar-SA" sz="2400" dirty="0" smtClean="0"/>
              <a:t>يعيش </a:t>
            </a:r>
            <a:r>
              <a:rPr lang="ar-SA" sz="2400" dirty="0"/>
              <a:t>على أقل من 1.25 دولار يوميًا، وهناك ملايين أخرى يحققون أكثر من ذلك قليلا، بينما هناك الكثيرون الذين يواجهون خطر الانحدار إلى هوة الفقر من </a:t>
            </a:r>
            <a:r>
              <a:rPr lang="ar-SA" sz="2400" dirty="0" smtClean="0"/>
              <a:t>جديد</a:t>
            </a:r>
            <a:endParaRPr lang="ar-IQ" sz="2400" dirty="0" smtClean="0"/>
          </a:p>
          <a:p>
            <a:pPr lvl="0"/>
            <a:r>
              <a:rPr lang="ar-SA" sz="2400" dirty="0"/>
              <a:t>تزويد البلدان النامية، ولا سيما</a:t>
            </a:r>
            <a:r>
              <a:rPr lang="ar-IQ" sz="2400" dirty="0"/>
              <a:t> </a:t>
            </a:r>
            <a:r>
              <a:rPr lang="ar-SA" sz="2400" u="sng" dirty="0">
                <a:hlinkClick r:id="rId4" tooltip="البلدان الأقل نماء"/>
              </a:rPr>
              <a:t>أقل البلدان نموا</a:t>
            </a:r>
            <a:r>
              <a:rPr lang="ar-SA" sz="2400" dirty="0"/>
              <a:t>، بما يكفيها من الوسائل التي يمكن التنبؤ بها من أجل تنفيذ البرامج والسياسات الرامية إلى القضاء على الفقر بجميع أبعاده.</a:t>
            </a:r>
            <a:endParaRPr lang="en-US" sz="2400" dirty="0"/>
          </a:p>
          <a:p>
            <a:r>
              <a:rPr lang="ar-SA" sz="2400" dirty="0"/>
              <a:t>وضع أطر </a:t>
            </a:r>
            <a:r>
              <a:rPr lang="ar-SA" sz="2400" dirty="0" smtClean="0"/>
              <a:t>سياسية </a:t>
            </a:r>
            <a:r>
              <a:rPr lang="ar-SA" sz="2400" dirty="0"/>
              <a:t>سليمة على كل من الصعيد الوطني والإقليمي والدولي، استنادًا إلى استراتيجيات إنمائية مراعية لمصالح الفقراء</a:t>
            </a:r>
            <a:r>
              <a:rPr lang="ar-IQ" sz="2400" dirty="0"/>
              <a:t> </a:t>
            </a:r>
            <a:r>
              <a:rPr lang="ar-SA" sz="2400" u="sng" dirty="0">
                <a:hlinkClick r:id="rId5" tooltip="تعميم المنظور الجنسي"/>
              </a:rPr>
              <a:t>ومراعية للمنظور </a:t>
            </a:r>
            <a:r>
              <a:rPr lang="ar-SA" sz="2400" u="sng" dirty="0" err="1">
                <a:hlinkClick r:id="rId5" tooltip="تعميم المنظور الجنسي"/>
              </a:rPr>
              <a:t>الجنساني</a:t>
            </a:r>
            <a:r>
              <a:rPr lang="ar-SA" sz="2400" dirty="0"/>
              <a:t>، من أجل تسريع وتيرة</a:t>
            </a:r>
            <a:r>
              <a:rPr lang="ar-IQ" sz="2400" dirty="0"/>
              <a:t> </a:t>
            </a:r>
            <a:r>
              <a:rPr lang="ar-SA" sz="2400" u="sng" dirty="0">
                <a:hlinkClick r:id="rId6" tooltip="استثمار"/>
              </a:rPr>
              <a:t>الاستثمار</a:t>
            </a:r>
            <a:r>
              <a:rPr lang="ar-IQ" sz="2400" dirty="0"/>
              <a:t> </a:t>
            </a:r>
            <a:r>
              <a:rPr lang="ar-SA" sz="2400" dirty="0"/>
              <a:t>في الإجراءات الرامية إلى القضاء على الفقر</a:t>
            </a:r>
            <a:endParaRPr lang="ar-IQ" sz="24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04745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1– القضاء على الفقر</a:t>
            </a:r>
            <a:endParaRPr lang="ar-IQ"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5</a:t>
            </a:fld>
            <a:endParaRPr lang="en" dirty="0"/>
          </a:p>
        </p:txBody>
      </p:sp>
      <p:pic>
        <p:nvPicPr>
          <p:cNvPr id="1028" name="Picture 4" descr="https://upload.wikimedia.org/wikipedia/commons/thumb/a/a6/Percent_poverty_world_map.png/1280px-Percent_poverty_world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0" y="607521"/>
            <a:ext cx="9047451" cy="440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3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الهدف 2 – القضاء التام على الجوع</a:t>
            </a:r>
            <a:endParaRPr lang="ar-IQ" dirty="0"/>
          </a:p>
        </p:txBody>
      </p:sp>
      <p:sp>
        <p:nvSpPr>
          <p:cNvPr id="3" name="عنصر نائب للنص 2"/>
          <p:cNvSpPr>
            <a:spLocks noGrp="1"/>
          </p:cNvSpPr>
          <p:nvPr>
            <p:ph type="body" idx="1"/>
          </p:nvPr>
        </p:nvSpPr>
        <p:spPr/>
        <p:txBody>
          <a:bodyPr/>
          <a:lstStyle/>
          <a:p>
            <a:r>
              <a:rPr lang="ar-SA" sz="2400" b="1" dirty="0"/>
              <a:t>القضاء على الجوع وتوفير الأمن الغذائي والتغذية المحسّنة وتعزيز الزراعة </a:t>
            </a:r>
            <a:r>
              <a:rPr lang="ar-SA" sz="2400" b="1" dirty="0" smtClean="0"/>
              <a:t>المستدامة</a:t>
            </a:r>
            <a:endParaRPr lang="ar-IQ" sz="2400" b="1" dirty="0" smtClean="0"/>
          </a:p>
          <a:p>
            <a:r>
              <a:rPr lang="ar-SA" sz="2400" dirty="0"/>
              <a:t>على الصعيد العالمي، واحد من كل 9 أشخاص يعانون من</a:t>
            </a:r>
            <a:r>
              <a:rPr lang="ar-IQ" sz="2400" dirty="0"/>
              <a:t> </a:t>
            </a:r>
            <a:r>
              <a:rPr lang="ar-SA" sz="2400" u="sng" dirty="0">
                <a:hlinkClick r:id="rId2" tooltip="سوء التغذية"/>
              </a:rPr>
              <a:t>نقص </a:t>
            </a:r>
            <a:r>
              <a:rPr lang="ar-SA" sz="2400" u="sng" dirty="0" smtClean="0">
                <a:hlinkClick r:id="rId2" tooltip="سوء التغذية"/>
              </a:rPr>
              <a:t>التغذية</a:t>
            </a:r>
            <a:r>
              <a:rPr lang="ar-IQ" sz="2400" u="sng" dirty="0"/>
              <a:t> </a:t>
            </a:r>
            <a:r>
              <a:rPr lang="ar-SA" sz="2400" dirty="0" smtClean="0"/>
              <a:t>وأكثر </a:t>
            </a:r>
            <a:r>
              <a:rPr lang="ar-SA" sz="2400" dirty="0"/>
              <a:t>من 50 في المائة في أجزاء من</a:t>
            </a:r>
            <a:r>
              <a:rPr lang="ar-IQ" sz="2400" dirty="0"/>
              <a:t> </a:t>
            </a:r>
            <a:r>
              <a:rPr lang="ar-SA" sz="2400" u="sng" dirty="0">
                <a:hlinkClick r:id="rId3" tooltip="آسيا"/>
              </a:rPr>
              <a:t>آسيا</a:t>
            </a:r>
            <a:r>
              <a:rPr lang="ar-IQ" sz="2400" dirty="0"/>
              <a:t> </a:t>
            </a:r>
            <a:r>
              <a:rPr lang="ar-SA" sz="2400" dirty="0"/>
              <a:t>وأفريقيا. </a:t>
            </a:r>
            <a:r>
              <a:rPr lang="ar-SA" sz="2400" dirty="0" smtClean="0"/>
              <a:t>ويسبب </a:t>
            </a:r>
            <a:r>
              <a:rPr lang="ar-SA" sz="2400" dirty="0"/>
              <a:t>سوء التغذية ما يقرب من نصف (45٪) من</a:t>
            </a:r>
            <a:r>
              <a:rPr lang="ar-IQ" sz="2400" dirty="0"/>
              <a:t> </a:t>
            </a:r>
            <a:r>
              <a:rPr lang="ar-SA" sz="2400" u="sng" dirty="0">
                <a:hlinkClick r:id="rId4" tooltip="وفيات الأطفال"/>
              </a:rPr>
              <a:t>وفيات الأطفال</a:t>
            </a:r>
            <a:r>
              <a:rPr lang="ar-IQ" sz="2400" dirty="0"/>
              <a:t> </a:t>
            </a:r>
            <a:r>
              <a:rPr lang="ar-SA" sz="2400" dirty="0"/>
              <a:t>دون سن الخامسة - 3.1 مليون طفل كل </a:t>
            </a:r>
            <a:r>
              <a:rPr lang="ar-SA" sz="2400" dirty="0" smtClean="0"/>
              <a:t>عام</a:t>
            </a:r>
            <a:endParaRPr lang="ar-IQ" sz="2400" dirty="0" smtClean="0"/>
          </a:p>
          <a:p>
            <a:r>
              <a:rPr lang="ar-SA" sz="2400" dirty="0"/>
              <a:t>ويهدف الهدف 2 إلى أنه ينبغي بحلول عام 2030 إنهاء الجوع وإنهاء جميع أشكال سوء التغذية. وسيتحقق ذلك عن طريق مضاعفة</a:t>
            </a:r>
            <a:r>
              <a:rPr lang="ar-IQ" sz="2400" dirty="0"/>
              <a:t> </a:t>
            </a:r>
            <a:r>
              <a:rPr lang="ar-SA" sz="2400" u="sng" dirty="0">
                <a:hlinkClick r:id="rId5" tooltip="إنتاجية زراعية"/>
              </a:rPr>
              <a:t>الإنتاجية الزراعية</a:t>
            </a:r>
            <a:r>
              <a:rPr lang="ar-IQ" sz="2400" dirty="0"/>
              <a:t> </a:t>
            </a:r>
            <a:r>
              <a:rPr lang="ar-SA" sz="2400" dirty="0"/>
              <a:t>ودخول صغار منتجي الأغذية وضمان نظم مستدامة لإنتاج الأغذية وتحسين نوعية الأراضي</a:t>
            </a:r>
            <a:r>
              <a:rPr lang="ar-IQ" sz="2400" dirty="0"/>
              <a:t> </a:t>
            </a:r>
            <a:r>
              <a:rPr lang="ar-SA" sz="2400" u="sng" dirty="0">
                <a:hlinkClick r:id="rId6" tooltip="تربة"/>
              </a:rPr>
              <a:t>والتربة</a:t>
            </a:r>
            <a:r>
              <a:rPr lang="ar-IQ" sz="2400" dirty="0"/>
              <a:t> </a:t>
            </a:r>
            <a:r>
              <a:rPr lang="ar-SA" sz="2400" dirty="0"/>
              <a:t>تدريجيا</a:t>
            </a:r>
            <a:r>
              <a:rPr lang="ar-SA" sz="2400" dirty="0" smtClean="0"/>
              <a:t>.</a:t>
            </a:r>
            <a:endParaRPr lang="ar-IQ" sz="2400" dirty="0" smtClean="0"/>
          </a:p>
          <a:p>
            <a:pPr lvl="0"/>
            <a:r>
              <a:rPr lang="ar-SA" sz="2000" dirty="0"/>
              <a:t>الزراعة هي القطاع الأكبر توفيرا للوظائف في العالم، حيث توفر سبل العيش لنسبة 40 في المائة من سكان العالم اليوم. وهي أكبر مصدر للدخل وفرص العمل للأسر الريفية </a:t>
            </a:r>
            <a:r>
              <a:rPr lang="ar-SA" sz="2000" dirty="0" smtClean="0"/>
              <a:t>الفقيرة</a:t>
            </a:r>
            <a:r>
              <a:rPr lang="ar-IQ" sz="2000" dirty="0"/>
              <a:t>.</a:t>
            </a:r>
            <a:r>
              <a:rPr lang="ar-SA" sz="2000" dirty="0" smtClean="0"/>
              <a:t>.توفر </a:t>
            </a:r>
            <a:r>
              <a:rPr lang="ar-SA" sz="2000" dirty="0"/>
              <a:t>500 مليون مزرعة صغيرة في جميع أنحاء العالم، يعتمد معظمها حتى الآن على الأمطار، ما يصل إلى 80 في المائة من الغذاء المستهلك في جزء كبير من العالم النامي</a:t>
            </a:r>
            <a:endParaRPr lang="ar-IQ" sz="20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278572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الهدف 3 – الصحة الجيدة والرفاه</a:t>
            </a:r>
          </a:p>
        </p:txBody>
      </p:sp>
      <p:sp>
        <p:nvSpPr>
          <p:cNvPr id="3" name="عنصر نائب للنص 2"/>
          <p:cNvSpPr>
            <a:spLocks noGrp="1"/>
          </p:cNvSpPr>
          <p:nvPr>
            <p:ph type="body" idx="1"/>
          </p:nvPr>
        </p:nvSpPr>
        <p:spPr>
          <a:xfrm>
            <a:off x="16712" y="781897"/>
            <a:ext cx="9127287" cy="3851176"/>
          </a:xfrm>
        </p:spPr>
        <p:txBody>
          <a:bodyPr/>
          <a:lstStyle/>
          <a:p>
            <a:pPr algn="ctr"/>
            <a:r>
              <a:rPr lang="ar-IQ" sz="2400" b="1" dirty="0"/>
              <a:t>"</a:t>
            </a:r>
            <a:r>
              <a:rPr lang="ar-SA" sz="2400" b="1" dirty="0"/>
              <a:t>ضمان تمتّع الجميع بأنماط عيش صحية وبالرفاهية في جميع الأعمار</a:t>
            </a:r>
            <a:r>
              <a:rPr lang="ar-SA" sz="2400" b="1" dirty="0" smtClean="0"/>
              <a:t>."</a:t>
            </a:r>
            <a:endParaRPr lang="ar-IQ" sz="2400" u="sng" baseline="30000" dirty="0"/>
          </a:p>
          <a:p>
            <a:r>
              <a:rPr lang="ar-SA" sz="2400" dirty="0" smtClean="0"/>
              <a:t>زيادة </a:t>
            </a:r>
            <a:r>
              <a:rPr lang="ar-SA" sz="2400" dirty="0"/>
              <a:t>فرص الحصول على المياه النظيفة والمرافق الصحية، والحد من</a:t>
            </a:r>
            <a:r>
              <a:rPr lang="ar-IQ" sz="2400" dirty="0"/>
              <a:t> </a:t>
            </a:r>
            <a:r>
              <a:rPr lang="ar-SA" sz="2400" u="sng" dirty="0">
                <a:hlinkClick r:id="rId2" tooltip="ملاريا"/>
              </a:rPr>
              <a:t>الملاريا</a:t>
            </a:r>
            <a:r>
              <a:rPr lang="ar-SA" sz="2400" dirty="0"/>
              <a:t>،</a:t>
            </a:r>
            <a:r>
              <a:rPr lang="ar-IQ" sz="2400" dirty="0"/>
              <a:t> </a:t>
            </a:r>
            <a:r>
              <a:rPr lang="ar-SA" sz="2400" u="sng" dirty="0">
                <a:hlinkClick r:id="rId3" tooltip="سل"/>
              </a:rPr>
              <a:t>والسل</a:t>
            </a:r>
            <a:r>
              <a:rPr lang="ar-SA" sz="2400" dirty="0"/>
              <a:t>،</a:t>
            </a:r>
            <a:r>
              <a:rPr lang="ar-IQ" sz="2400" dirty="0"/>
              <a:t> </a:t>
            </a:r>
            <a:r>
              <a:rPr lang="ar-SA" sz="2400" u="sng" dirty="0">
                <a:hlinkClick r:id="rId4" tooltip="شلل الأطفال"/>
              </a:rPr>
              <a:t>وشلل الأطفال</a:t>
            </a:r>
            <a:r>
              <a:rPr lang="ar-SA" sz="2400" dirty="0"/>
              <a:t>، وانتشار</a:t>
            </a:r>
            <a:r>
              <a:rPr lang="ar-IQ" sz="2400" dirty="0"/>
              <a:t> </a:t>
            </a:r>
            <a:r>
              <a:rPr lang="ar-SA" sz="2400" u="sng" dirty="0">
                <a:hlinkClick r:id="rId5" tooltip="فيروس العوز المناعي البشري"/>
              </a:rPr>
              <a:t>فيروس نقص المناعة البشرية</a:t>
            </a:r>
            <a:r>
              <a:rPr lang="ar-IQ" sz="2400" dirty="0"/>
              <a:t> / </a:t>
            </a:r>
            <a:r>
              <a:rPr lang="ar-SA" sz="2400" dirty="0"/>
              <a:t>الإيدز. </a:t>
            </a:r>
            <a:r>
              <a:rPr lang="ar-IQ" sz="2400" dirty="0" smtClean="0"/>
              <a:t>إضافة الى ذلك </a:t>
            </a:r>
            <a:r>
              <a:rPr lang="ar-SA" sz="2400" dirty="0" smtClean="0"/>
              <a:t>تزداد </a:t>
            </a:r>
            <a:r>
              <a:rPr lang="ar-SA" sz="2400" dirty="0"/>
              <a:t>الحاجة إلى</a:t>
            </a:r>
            <a:r>
              <a:rPr lang="ar-IQ" sz="2400" dirty="0"/>
              <a:t> </a:t>
            </a:r>
            <a:r>
              <a:rPr lang="ar-SA" sz="2400" u="sng" dirty="0">
                <a:hlinkClick r:id="rId6" tooltip="تنظيم الأسرة"/>
              </a:rPr>
              <a:t>تنظيم الأسرة</a:t>
            </a:r>
            <a:r>
              <a:rPr lang="ar-IQ" sz="2400" dirty="0"/>
              <a:t> </a:t>
            </a:r>
            <a:r>
              <a:rPr lang="ar-IQ" sz="2400" dirty="0" smtClean="0"/>
              <a:t>للحد من ال</a:t>
            </a:r>
            <a:r>
              <a:rPr lang="ar-SA" sz="2400" dirty="0" smtClean="0"/>
              <a:t>زيادة </a:t>
            </a:r>
            <a:r>
              <a:rPr lang="ar-IQ" sz="2400" dirty="0" smtClean="0"/>
              <a:t>ال</a:t>
            </a:r>
            <a:r>
              <a:rPr lang="ar-SA" sz="2400" dirty="0" smtClean="0"/>
              <a:t>كبيرة </a:t>
            </a:r>
            <a:r>
              <a:rPr lang="ar-IQ" sz="2400" dirty="0" smtClean="0"/>
              <a:t>في</a:t>
            </a:r>
            <a:r>
              <a:rPr lang="ar-IQ" sz="2400" dirty="0"/>
              <a:t> </a:t>
            </a:r>
            <a:r>
              <a:rPr lang="ar-SA" sz="2400" u="sng" dirty="0">
                <a:hlinkClick r:id="rId7" tooltip="نمو سكاني"/>
              </a:rPr>
              <a:t>نمو السكان</a:t>
            </a:r>
            <a:r>
              <a:rPr lang="ar-IQ" sz="2400" dirty="0"/>
              <a:t>. </a:t>
            </a:r>
            <a:r>
              <a:rPr lang="ar-SA" sz="2400" dirty="0"/>
              <a:t>وفي الوقت الذي تعالج فيه الاحتياجات تدريجيا، فإن هناك أكثر من 225 مليون امرأة لديهن حاجة غير ملبدة إلى</a:t>
            </a:r>
            <a:r>
              <a:rPr lang="ar-IQ" sz="2400" dirty="0"/>
              <a:t> </a:t>
            </a:r>
            <a:r>
              <a:rPr lang="ar-SA" sz="2400" u="sng" dirty="0">
                <a:hlinkClick r:id="rId8" tooltip="تحديد النسل"/>
              </a:rPr>
              <a:t>وسائل منع الحمل</a:t>
            </a:r>
            <a:r>
              <a:rPr lang="ar-IQ" sz="2400" dirty="0"/>
              <a:t>. </a:t>
            </a:r>
            <a:r>
              <a:rPr lang="ar-SA" sz="2400" dirty="0"/>
              <a:t>وثمة حاجة ذات صلة إلى خفض وفيات الأمهات إلى أقل من 70 لكل 100.000 مولود </a:t>
            </a:r>
            <a:r>
              <a:rPr lang="ar-SA" sz="2400" dirty="0" smtClean="0"/>
              <a:t>حي</a:t>
            </a:r>
            <a:endParaRPr lang="ar-IQ" sz="2400" dirty="0" smtClean="0"/>
          </a:p>
          <a:p>
            <a:r>
              <a:rPr lang="ar-IQ" sz="2400" dirty="0" smtClean="0"/>
              <a:t>و</a:t>
            </a:r>
            <a:r>
              <a:rPr lang="ar-SA" sz="2400" dirty="0" smtClean="0"/>
              <a:t>الهدف </a:t>
            </a:r>
            <a:r>
              <a:rPr lang="ar-IQ" sz="2400" dirty="0" smtClean="0"/>
              <a:t>هو</a:t>
            </a:r>
            <a:r>
              <a:rPr lang="ar-SA" sz="2400" dirty="0" smtClean="0"/>
              <a:t> </a:t>
            </a:r>
            <a:r>
              <a:rPr lang="ar-SA" sz="2400" dirty="0"/>
              <a:t>تحقيق التغطية الصحية الشاملة لتشمل الحصول على </a:t>
            </a:r>
            <a:r>
              <a:rPr lang="ar-SA" sz="2400" dirty="0" smtClean="0"/>
              <a:t>الأدوية</a:t>
            </a:r>
            <a:r>
              <a:rPr lang="ar-IQ" sz="2400" dirty="0"/>
              <a:t> </a:t>
            </a:r>
            <a:r>
              <a:rPr lang="ar-SA" sz="2400" u="sng" dirty="0" smtClean="0">
                <a:hlinkClick r:id="rId9" tooltip="لقاح"/>
              </a:rPr>
              <a:t>واللقاحات</a:t>
            </a:r>
            <a:r>
              <a:rPr lang="ar-IQ" sz="2400" u="sng" dirty="0" smtClean="0"/>
              <a:t> </a:t>
            </a:r>
            <a:r>
              <a:rPr lang="ar-SA" sz="2400" dirty="0" smtClean="0"/>
              <a:t>الأساسية.</a:t>
            </a:r>
            <a:r>
              <a:rPr lang="ar-IQ" sz="2400" dirty="0" smtClean="0"/>
              <a:t> </a:t>
            </a:r>
            <a:r>
              <a:rPr lang="ar-SA" sz="2400" dirty="0" smtClean="0"/>
              <a:t>ووضع </a:t>
            </a:r>
            <a:r>
              <a:rPr lang="ar-SA" sz="2400" dirty="0"/>
              <a:t>حد للموت الذي يمكن تجنبه للمواليد والأطفال دون سن الخامسة، ووضع حد </a:t>
            </a:r>
            <a:r>
              <a:rPr lang="ar-SA" sz="2400" dirty="0" smtClean="0"/>
              <a:t>للأوبئة</a:t>
            </a:r>
            <a:endParaRPr lang="ar-IQ" sz="2400" dirty="0" smtClean="0"/>
          </a:p>
          <a:p>
            <a:pPr lvl="0"/>
            <a:r>
              <a:rPr lang="ar-SA" sz="2400" dirty="0"/>
              <a:t>وضع نهاية لوفيات المواليد والأطفال دون سن </a:t>
            </a:r>
            <a:r>
              <a:rPr lang="ar-SA" sz="2400" dirty="0" smtClean="0"/>
              <a:t>الخامسة</a:t>
            </a:r>
            <a:endParaRPr lang="ar-IQ" sz="24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22593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الهدف 3 – الصحة الجيدة والرفاه</a:t>
            </a:r>
          </a:p>
        </p:txBody>
      </p:sp>
      <p:sp>
        <p:nvSpPr>
          <p:cNvPr id="3" name="عنصر نائب للنص 2"/>
          <p:cNvSpPr>
            <a:spLocks noGrp="1"/>
          </p:cNvSpPr>
          <p:nvPr>
            <p:ph type="body" idx="1"/>
          </p:nvPr>
        </p:nvSpPr>
        <p:spPr/>
        <p:txBody>
          <a:bodyPr/>
          <a:lstStyle/>
          <a:p>
            <a:pPr marL="419100" lvl="0" indent="-342900">
              <a:buFont typeface="Arial" panose="020B0604020202020204" pitchFamily="34" charset="0"/>
              <a:buChar char="•"/>
            </a:pPr>
            <a:r>
              <a:rPr lang="ar-SA" sz="2400" dirty="0" smtClean="0"/>
              <a:t>الحد</a:t>
            </a:r>
            <a:r>
              <a:rPr lang="ar-IQ" sz="2400" dirty="0" smtClean="0"/>
              <a:t> </a:t>
            </a:r>
            <a:r>
              <a:rPr lang="ar-SA" sz="2400" dirty="0" smtClean="0"/>
              <a:t>من </a:t>
            </a:r>
            <a:r>
              <a:rPr lang="ar-SA" sz="2400" dirty="0"/>
              <a:t>عدد الوفيات والأمراض الناجمة عن التعرّض</a:t>
            </a:r>
            <a:r>
              <a:rPr lang="ar-IQ" sz="2400" dirty="0"/>
              <a:t> </a:t>
            </a:r>
            <a:r>
              <a:rPr lang="ar-SA" sz="2400" u="sng" dirty="0">
                <a:hlinkClick r:id="rId2" tooltip="مادة كيميائية"/>
              </a:rPr>
              <a:t>للمواد الكيميائية</a:t>
            </a:r>
            <a:r>
              <a:rPr lang="ar-IQ" sz="2400" dirty="0"/>
              <a:t> </a:t>
            </a:r>
            <a:r>
              <a:rPr lang="ar-SA" sz="2400" dirty="0"/>
              <a:t>الخطرة وتلويث وتلوّث الهواء والماء </a:t>
            </a:r>
            <a:r>
              <a:rPr lang="ar-SA" sz="2400" dirty="0" smtClean="0"/>
              <a:t>والتربة</a:t>
            </a:r>
            <a:r>
              <a:rPr lang="ar-IQ" sz="2400" dirty="0" smtClean="0"/>
              <a:t> </a:t>
            </a:r>
          </a:p>
          <a:p>
            <a:pPr marL="419100" lvl="0" indent="-342900">
              <a:buFont typeface="Arial" panose="020B0604020202020204" pitchFamily="34" charset="0"/>
              <a:buChar char="•"/>
            </a:pPr>
            <a:r>
              <a:rPr lang="ar-SA" sz="2400" dirty="0"/>
              <a:t>الحد </a:t>
            </a:r>
            <a:r>
              <a:rPr lang="ar-IQ" sz="2400" dirty="0" smtClean="0"/>
              <a:t>من </a:t>
            </a:r>
            <a:r>
              <a:rPr lang="ar-SA" sz="2400" dirty="0" smtClean="0"/>
              <a:t>تعاطي </a:t>
            </a:r>
            <a:r>
              <a:rPr lang="ar-SA" sz="2400" dirty="0"/>
              <a:t>المخدرات وتناول</a:t>
            </a:r>
            <a:r>
              <a:rPr lang="ar-IQ" sz="2400" dirty="0"/>
              <a:t> </a:t>
            </a:r>
            <a:r>
              <a:rPr lang="ar-SA" sz="2400" u="sng" dirty="0">
                <a:hlinkClick r:id="rId3" tooltip="كحول"/>
              </a:rPr>
              <a:t>الكحول</a:t>
            </a:r>
            <a:r>
              <a:rPr lang="ar-IQ" sz="2400" dirty="0"/>
              <a:t> </a:t>
            </a:r>
            <a:r>
              <a:rPr lang="ar-SA" sz="2400" dirty="0"/>
              <a:t>على نحو يضر </a:t>
            </a:r>
            <a:r>
              <a:rPr lang="ar-SA" sz="2400" dirty="0" smtClean="0"/>
              <a:t>بالصحة</a:t>
            </a:r>
            <a:endParaRPr lang="ar-IQ" sz="2400" dirty="0" smtClean="0"/>
          </a:p>
          <a:p>
            <a:pPr marL="419100" lvl="0" indent="-342900">
              <a:buFont typeface="Arial" panose="020B0604020202020204" pitchFamily="34" charset="0"/>
              <a:buChar char="•"/>
            </a:pPr>
            <a:r>
              <a:rPr lang="ar-SA" sz="2400" dirty="0" smtClean="0"/>
              <a:t>خفض </a:t>
            </a:r>
            <a:r>
              <a:rPr lang="ar-SA" sz="2400" dirty="0"/>
              <a:t>عدد الوفيات والإصابات الناجمة عن حوادث المرور إلى </a:t>
            </a:r>
            <a:r>
              <a:rPr lang="ar-SA" sz="2400" dirty="0" smtClean="0"/>
              <a:t>النصف</a:t>
            </a:r>
            <a:endParaRPr lang="ar-IQ" sz="2400" dirty="0" smtClean="0"/>
          </a:p>
          <a:p>
            <a:pPr marL="419100" lvl="0" indent="-342900">
              <a:buFont typeface="Arial" panose="020B0604020202020204" pitchFamily="34" charset="0"/>
              <a:buChar char="•"/>
            </a:pPr>
            <a:r>
              <a:rPr lang="ar-SA" sz="2400" dirty="0"/>
              <a:t>دعم</a:t>
            </a:r>
            <a:r>
              <a:rPr lang="ar-IQ" sz="2400" dirty="0"/>
              <a:t> </a:t>
            </a:r>
            <a:r>
              <a:rPr lang="ar-SA" sz="2400" u="sng" dirty="0">
                <a:hlinkClick r:id="rId4" tooltip="بحث وتطوير"/>
              </a:rPr>
              <a:t>البحث والتطوير</a:t>
            </a:r>
            <a:r>
              <a:rPr lang="ar-IQ" sz="2400" dirty="0"/>
              <a:t> </a:t>
            </a:r>
            <a:r>
              <a:rPr lang="ar-SA" sz="2400" dirty="0"/>
              <a:t>في مجال</a:t>
            </a:r>
            <a:r>
              <a:rPr lang="ar-IQ" sz="2400" dirty="0"/>
              <a:t> </a:t>
            </a:r>
            <a:r>
              <a:rPr lang="ar-SA" sz="2400" u="sng" dirty="0">
                <a:hlinkClick r:id="rId5" tooltip="لقاح"/>
              </a:rPr>
              <a:t>اللقاحات</a:t>
            </a:r>
            <a:r>
              <a:rPr lang="ar-IQ" sz="2400" dirty="0"/>
              <a:t> </a:t>
            </a:r>
            <a:r>
              <a:rPr lang="ar-SA" sz="2400" dirty="0"/>
              <a:t>والأدوية للأمراض المعدية وغير </a:t>
            </a:r>
            <a:r>
              <a:rPr lang="ar-SA" sz="2400" dirty="0" smtClean="0"/>
              <a:t>المعدية</a:t>
            </a:r>
            <a:endParaRPr lang="ar-IQ" sz="2400" dirty="0" smtClean="0"/>
          </a:p>
          <a:p>
            <a:pPr marL="419100" lvl="0" indent="-342900">
              <a:buFont typeface="Arial" panose="020B0604020202020204" pitchFamily="34" charset="0"/>
              <a:buChar char="•"/>
            </a:pPr>
            <a:r>
              <a:rPr lang="ar-SA" sz="2400" dirty="0" smtClean="0"/>
              <a:t>توفير </a:t>
            </a:r>
            <a:r>
              <a:rPr lang="ar-SA" sz="2400" dirty="0"/>
              <a:t>إمكانية الحصول على الأدوية واللقاحات الأساسية بأسعار معقولة</a:t>
            </a:r>
            <a:endParaRPr lang="ar-IQ" sz="2400" dirty="0" smtClean="0"/>
          </a:p>
          <a:p>
            <a:pPr marL="419100" lvl="0" indent="-342900">
              <a:buFont typeface="Arial" panose="020B0604020202020204" pitchFamily="34" charset="0"/>
              <a:buChar char="•"/>
            </a:pPr>
            <a:r>
              <a:rPr lang="ar-SA" sz="2400" dirty="0"/>
              <a:t>زيادة التمويل في قطاع الصحة وتوظيف القوى العاملة في هذا القطاع وتطويرها وتدريبها واستبقائها </a:t>
            </a:r>
            <a:endParaRPr lang="ar-IQ" sz="2400" dirty="0" smtClean="0"/>
          </a:p>
          <a:p>
            <a:pPr marL="419100" lvl="0" indent="-342900">
              <a:buFont typeface="Arial" panose="020B0604020202020204" pitchFamily="34" charset="0"/>
              <a:buChar char="•"/>
            </a:pPr>
            <a:r>
              <a:rPr lang="ar-SA" sz="2400" dirty="0" smtClean="0"/>
              <a:t>تعزيز </a:t>
            </a:r>
            <a:r>
              <a:rPr lang="ar-IQ" sz="2400" dirty="0" smtClean="0"/>
              <a:t>ال</a:t>
            </a:r>
            <a:r>
              <a:rPr lang="ar-SA" sz="2400" dirty="0" smtClean="0"/>
              <a:t>قدرات</a:t>
            </a:r>
            <a:r>
              <a:rPr lang="ar-IQ" sz="2400" dirty="0" smtClean="0"/>
              <a:t> </a:t>
            </a:r>
            <a:r>
              <a:rPr lang="ar-SA" sz="2400" dirty="0" smtClean="0"/>
              <a:t>في </a:t>
            </a:r>
            <a:r>
              <a:rPr lang="ar-SA" sz="2400" dirty="0"/>
              <a:t>مجال الإنذار المبكر والحد من المخاطر وإدارة المخاطر الصحية الوطنية </a:t>
            </a:r>
            <a:r>
              <a:rPr lang="ar-SA" sz="2400" dirty="0" smtClean="0"/>
              <a:t>والعالمية.</a:t>
            </a:r>
            <a:endParaRPr lang="en-US" sz="2400" dirty="0"/>
          </a:p>
        </p:txBody>
      </p:sp>
      <p:sp>
        <p:nvSpPr>
          <p:cNvPr id="4" name="عنصر نائب لرقم الشريحة 3"/>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98814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رقم الشريحة 3"/>
          <p:cNvSpPr>
            <a:spLocks noGrp="1"/>
          </p:cNvSpPr>
          <p:nvPr>
            <p:ph type="sldNum" idx="12"/>
          </p:nvPr>
        </p:nvSpPr>
        <p:spPr/>
        <p:txBody>
          <a:bodyPr/>
          <a:lstStyle/>
          <a:p>
            <a:fld id="{00000000-1234-1234-1234-123412341234}" type="slidenum">
              <a:rPr lang="en" smtClean="0"/>
              <a:pPr/>
              <a:t>9</a:t>
            </a:fld>
            <a:endParaRPr lang="en" dirty="0"/>
          </a:p>
        </p:txBody>
      </p:sp>
      <p:pic>
        <p:nvPicPr>
          <p:cNvPr id="4098" name="Picture 2" descr="تخصص Development Studies - دراسات التنمية - دليل التخصص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3642"/>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1787</Words>
  <Application>Microsoft Office PowerPoint</Application>
  <PresentationFormat>عرض على الشاشة (16:9)</PresentationFormat>
  <Paragraphs>188</Paragraphs>
  <Slides>36</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36</vt:i4>
      </vt:variant>
    </vt:vector>
  </HeadingPairs>
  <TitlesOfParts>
    <vt:vector size="41" baseType="lpstr">
      <vt:lpstr>Segoe UI Black</vt:lpstr>
      <vt:lpstr>Arvo</vt:lpstr>
      <vt:lpstr>Arial</vt:lpstr>
      <vt:lpstr>Wingdings</vt:lpstr>
      <vt:lpstr>Salerio template</vt:lpstr>
      <vt:lpstr>عرض تقديمي في PowerPoint</vt:lpstr>
      <vt:lpstr>هداف التنمية المستدامة  Sustainable Development Goals </vt:lpstr>
      <vt:lpstr>عرض تقديمي في PowerPoint</vt:lpstr>
      <vt:lpstr>الهدف 1– القضاء على الفقر</vt:lpstr>
      <vt:lpstr>الهدف 1– القضاء على الفقر</vt:lpstr>
      <vt:lpstr>الهدف 2 – القضاء التام على الجوع</vt:lpstr>
      <vt:lpstr>الهدف 3 – الصحة الجيدة والرفاه</vt:lpstr>
      <vt:lpstr>الهدف 3 – الصحة الجيدة والرفاه</vt:lpstr>
      <vt:lpstr>عرض تقديمي في PowerPoint</vt:lpstr>
      <vt:lpstr>الهدف 4 – التعليم الجيد</vt:lpstr>
      <vt:lpstr>الهدف 5 – المساواة بين الجنسين</vt:lpstr>
      <vt:lpstr>الهدف 6 – المياه النظيفة والنظافة الصحية</vt:lpstr>
      <vt:lpstr>الهدف 7– طاقة نظيفة وبأسعار معقولة</vt:lpstr>
      <vt:lpstr>الهدف 8– العمل اللائق ونمو الاقتصاد</vt:lpstr>
      <vt:lpstr>عرض تقديمي في PowerPoint</vt:lpstr>
      <vt:lpstr>الهدف 9– الصناعة والابتكار والبنية التحتية</vt:lpstr>
      <vt:lpstr>عرض تقديمي في PowerPoint</vt:lpstr>
      <vt:lpstr>الهدف 10– الحد من أوجه عدم المساواة</vt:lpstr>
      <vt:lpstr>عرض تقديمي في PowerPoint</vt:lpstr>
      <vt:lpstr>الهدف 11– مدن ومجتمعات محلية مستدامة</vt:lpstr>
      <vt:lpstr>الهدف 12– الاستهلاك والإنتاج المسؤولان</vt:lpstr>
      <vt:lpstr>عرض تقديمي في PowerPoint</vt:lpstr>
      <vt:lpstr>الهدف 13– العمل المناخي</vt:lpstr>
      <vt:lpstr>الهدف 14– الحياة تحت الماء</vt:lpstr>
      <vt:lpstr>الهدف 15– الحياة في البرّ</vt:lpstr>
      <vt:lpstr>الهدف 16– السلام والعدالة والمؤسسات القوية</vt:lpstr>
      <vt:lpstr>عرض تقديمي في PowerPoint</vt:lpstr>
      <vt:lpstr>الهدف 17– عقد الشراكة لتحقيق الأهداف</vt:lpstr>
      <vt:lpstr>الهدف 17– عقد الشراكة لتحقيق الأهداف</vt:lpstr>
      <vt:lpstr>عرض تقديمي في PowerPoint</vt:lpstr>
      <vt:lpstr>عرض تقديمي في PowerPoint</vt:lpstr>
      <vt:lpstr>عرض تقديمي في PowerPoint</vt:lpstr>
      <vt:lpstr>عرض تقديمي في PowerPoint</vt:lpstr>
      <vt:lpstr>عرض تقديمي في PowerPoint</vt:lpstr>
      <vt:lpstr>التوصيات</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Lenovo</dc:creator>
  <cp:lastModifiedBy>Dr Nasser</cp:lastModifiedBy>
  <cp:revision>91</cp:revision>
  <dcterms:modified xsi:type="dcterms:W3CDTF">2021-06-11T21:43:21Z</dcterms:modified>
</cp:coreProperties>
</file>