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85" r:id="rId3"/>
    <p:sldId id="438" r:id="rId4"/>
    <p:sldId id="396" r:id="rId5"/>
    <p:sldId id="439" r:id="rId6"/>
    <p:sldId id="411" r:id="rId7"/>
    <p:sldId id="441" r:id="rId8"/>
    <p:sldId id="425" r:id="rId9"/>
    <p:sldId id="429" r:id="rId10"/>
    <p:sldId id="427" r:id="rId11"/>
    <p:sldId id="442" r:id="rId12"/>
    <p:sldId id="426" r:id="rId13"/>
    <p:sldId id="434" r:id="rId14"/>
    <p:sldId id="443" r:id="rId15"/>
    <p:sldId id="413" r:id="rId16"/>
    <p:sldId id="431" r:id="rId17"/>
    <p:sldId id="414" r:id="rId18"/>
    <p:sldId id="417" r:id="rId19"/>
    <p:sldId id="418" r:id="rId20"/>
    <p:sldId id="419" r:id="rId21"/>
    <p:sldId id="449" r:id="rId22"/>
    <p:sldId id="390" r:id="rId23"/>
    <p:sldId id="391" r:id="rId24"/>
    <p:sldId id="397" r:id="rId25"/>
    <p:sldId id="399" r:id="rId26"/>
    <p:sldId id="437" r:id="rId27"/>
    <p:sldId id="444" r:id="rId28"/>
    <p:sldId id="420" r:id="rId29"/>
    <p:sldId id="403" r:id="rId30"/>
    <p:sldId id="404" r:id="rId31"/>
    <p:sldId id="422" r:id="rId32"/>
    <p:sldId id="423" r:id="rId33"/>
    <p:sldId id="446" r:id="rId34"/>
    <p:sldId id="400" r:id="rId35"/>
    <p:sldId id="401" r:id="rId36"/>
    <p:sldId id="447" r:id="rId37"/>
    <p:sldId id="424" r:id="rId38"/>
    <p:sldId id="36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80"/>
    <a:srgbClr val="2E2F56"/>
    <a:srgbClr val="3F5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353" autoAdjust="0"/>
  </p:normalViewPr>
  <p:slideViewPr>
    <p:cSldViewPr snapToGrid="0">
      <p:cViewPr varScale="1">
        <p:scale>
          <a:sx n="74" d="100"/>
          <a:sy n="74" d="100"/>
        </p:scale>
        <p:origin x="-53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8493E-A416-4559-81A9-A6AB6E209C4B}" type="datetimeFigureOut">
              <a:rPr lang="en-US" smtClean="0"/>
              <a:pPr/>
              <a:t>7/3/2021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818F3-DC47-42C9-8282-D3CFF72BE676}" type="slidenum">
              <a:rPr lang="en-US" smtClean="0"/>
              <a:pPr/>
              <a:t>‹#›</a:t>
            </a:fld>
            <a:endParaRPr lang="en-US"/>
          </a:p>
        </p:txBody>
      </p:sp>
    </p:spTree>
    <p:extLst>
      <p:ext uri="{BB962C8B-B14F-4D97-AF65-F5344CB8AC3E}">
        <p14:creationId xmlns:p14="http://schemas.microsoft.com/office/powerpoint/2010/main" val="253094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996818F3-DC47-42C9-8282-D3CFF72BE676}" type="slidenum">
              <a:rPr lang="en-US" smtClean="0"/>
              <a:pPr/>
              <a:t>1</a:t>
            </a:fld>
            <a:endParaRPr lang="en-US"/>
          </a:p>
        </p:txBody>
      </p:sp>
    </p:spTree>
    <p:extLst>
      <p:ext uri="{BB962C8B-B14F-4D97-AF65-F5344CB8AC3E}">
        <p14:creationId xmlns:p14="http://schemas.microsoft.com/office/powerpoint/2010/main" val="2663398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BD37006-8F66-46A5-B35B-07BFFEC4D01C}"/>
              </a:ext>
            </a:extLst>
          </p:cNvPr>
          <p:cNvSpPr/>
          <p:nvPr userDrawn="1"/>
        </p:nvSpPr>
        <p:spPr>
          <a:xfrm>
            <a:off x="0" y="94391"/>
            <a:ext cx="12192000" cy="6583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2F9E5346-3695-4602-97A3-0B8A9C80BF09}"/>
              </a:ext>
            </a:extLst>
          </p:cNvPr>
          <p:cNvSpPr/>
          <p:nvPr userDrawn="1"/>
        </p:nvSpPr>
        <p:spPr>
          <a:xfrm>
            <a:off x="0" y="873483"/>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xmlns="" id="{A8118C4F-D70F-43A9-B172-E7DF4ADE83E1}"/>
              </a:ext>
            </a:extLst>
          </p:cNvPr>
          <p:cNvGrpSpPr/>
          <p:nvPr userDrawn="1"/>
        </p:nvGrpSpPr>
        <p:grpSpPr>
          <a:xfrm>
            <a:off x="1509968" y="-1"/>
            <a:ext cx="2187726" cy="6763609"/>
            <a:chOff x="1875730" y="-1"/>
            <a:chExt cx="2187726" cy="6763609"/>
          </a:xfrm>
        </p:grpSpPr>
        <p:sp>
          <p:nvSpPr>
            <p:cNvPr id="36" name="Rectangle 35">
              <a:extLst>
                <a:ext uri="{FF2B5EF4-FFF2-40B4-BE49-F238E27FC236}">
                  <a16:creationId xmlns:a16="http://schemas.microsoft.com/office/drawing/2014/main" xmlns="" id="{0CBB9745-F03D-416B-AFDB-7292F58346FF}"/>
                </a:ext>
              </a:extLst>
            </p:cNvPr>
            <p:cNvSpPr/>
            <p:nvPr userDrawn="1"/>
          </p:nvSpPr>
          <p:spPr>
            <a:xfrm rot="5400000">
              <a:off x="-412212" y="2287941"/>
              <a:ext cx="6763609" cy="21877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صورة 1">
              <a:extLst>
                <a:ext uri="{FF2B5EF4-FFF2-40B4-BE49-F238E27FC236}">
                  <a16:creationId xmlns:a16="http://schemas.microsoft.com/office/drawing/2014/main" xmlns="" id="{B6D230B2-C001-416D-90D0-15E8322FCF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5730" y="2050130"/>
              <a:ext cx="2075653" cy="2139702"/>
            </a:xfrm>
            <a:prstGeom prst="rect">
              <a:avLst/>
            </a:prstGeom>
          </p:spPr>
        </p:pic>
      </p:grpSp>
      <p:sp>
        <p:nvSpPr>
          <p:cNvPr id="40" name="Arrow: Pentagon 39">
            <a:extLst>
              <a:ext uri="{FF2B5EF4-FFF2-40B4-BE49-F238E27FC236}">
                <a16:creationId xmlns:a16="http://schemas.microsoft.com/office/drawing/2014/main" xmlns="" id="{5DC1B17A-42E5-4827-B5BE-2670B557C295}"/>
              </a:ext>
            </a:extLst>
          </p:cNvPr>
          <p:cNvSpPr/>
          <p:nvPr userDrawn="1"/>
        </p:nvSpPr>
        <p:spPr>
          <a:xfrm flipH="1">
            <a:off x="11080864" y="6221161"/>
            <a:ext cx="1111133"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5">
            <a:extLst>
              <a:ext uri="{FF2B5EF4-FFF2-40B4-BE49-F238E27FC236}">
                <a16:creationId xmlns:a16="http://schemas.microsoft.com/office/drawing/2014/main" xmlns="" id="{41CCE111-59C4-4620-A682-7B71FC50DAC9}"/>
              </a:ext>
            </a:extLst>
          </p:cNvPr>
          <p:cNvSpPr>
            <a:spLocks noGrp="1"/>
          </p:cNvSpPr>
          <p:nvPr>
            <p:ph type="sldNum" sz="quarter" idx="12"/>
          </p:nvPr>
        </p:nvSpPr>
        <p:spPr>
          <a:xfrm>
            <a:off x="11373739" y="6267091"/>
            <a:ext cx="545507"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sp>
        <p:nvSpPr>
          <p:cNvPr id="46" name="Arrow: Pentagon 45">
            <a:extLst>
              <a:ext uri="{FF2B5EF4-FFF2-40B4-BE49-F238E27FC236}">
                <a16:creationId xmlns:a16="http://schemas.microsoft.com/office/drawing/2014/main" xmlns="" id="{8244B392-AC48-4B2D-BF49-8459840DE26F}"/>
              </a:ext>
            </a:extLst>
          </p:cNvPr>
          <p:cNvSpPr/>
          <p:nvPr userDrawn="1"/>
        </p:nvSpPr>
        <p:spPr>
          <a:xfrm rot="10800000" flipH="1">
            <a:off x="0" y="6221160"/>
            <a:ext cx="1390115"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a16="http://schemas.microsoft.com/office/drawing/2014/main" xmlns="" id="{D801F2CC-04D6-48E5-9020-23F53EF72809}"/>
              </a:ext>
            </a:extLst>
          </p:cNvPr>
          <p:cNvSpPr>
            <a:spLocks noGrp="1"/>
          </p:cNvSpPr>
          <p:nvPr>
            <p:ph type="dt" sz="half" idx="10"/>
          </p:nvPr>
        </p:nvSpPr>
        <p:spPr>
          <a:xfrm>
            <a:off x="7050" y="6267091"/>
            <a:ext cx="1200599" cy="365125"/>
          </a:xfrm>
          <a:prstGeom prst="rect">
            <a:avLst/>
          </a:prstGeom>
          <a:ln>
            <a:noFill/>
          </a:ln>
        </p:spPr>
        <p:txBody>
          <a:bodyPr/>
          <a:lstStyle>
            <a:lvl1pPr>
              <a:defRPr>
                <a:solidFill>
                  <a:srgbClr val="3F5378"/>
                </a:solidFill>
              </a:defRPr>
            </a:lvl1pPr>
          </a:lstStyle>
          <a:p>
            <a:r>
              <a:rPr lang="en-US" dirty="0"/>
              <a:t>2020-2021</a:t>
            </a:r>
          </a:p>
        </p:txBody>
      </p:sp>
      <p:sp>
        <p:nvSpPr>
          <p:cNvPr id="3" name="Text Placeholder 2">
            <a:extLst>
              <a:ext uri="{FF2B5EF4-FFF2-40B4-BE49-F238E27FC236}">
                <a16:creationId xmlns:a16="http://schemas.microsoft.com/office/drawing/2014/main" xmlns="" id="{FECF235D-501E-4D8C-B0C7-A7FBEFFEF1D7}"/>
              </a:ext>
            </a:extLst>
          </p:cNvPr>
          <p:cNvSpPr>
            <a:spLocks noGrp="1"/>
          </p:cNvSpPr>
          <p:nvPr>
            <p:ph type="body" sz="quarter" idx="13" hasCustomPrompt="1"/>
          </p:nvPr>
        </p:nvSpPr>
        <p:spPr>
          <a:xfrm>
            <a:off x="3817545" y="1887538"/>
            <a:ext cx="7936305" cy="1205782"/>
          </a:xfrm>
          <a:prstGeom prst="rect">
            <a:avLst/>
          </a:prstGeom>
        </p:spPr>
        <p:txBody>
          <a:bodyPr anchor="ctr"/>
          <a:lstStyle>
            <a:lvl1pPr marL="0" indent="0" algn="ctr">
              <a:buNone/>
              <a:defRPr sz="7200">
                <a:solidFill>
                  <a:schemeClr val="accent6">
                    <a:lumMod val="50000"/>
                  </a:schemeClr>
                </a:solidFill>
              </a:defRPr>
            </a:lvl1pPr>
          </a:lstStyle>
          <a:p>
            <a:pPr lvl="0"/>
            <a:r>
              <a:rPr lang="en-US" dirty="0"/>
              <a:t>Main Title</a:t>
            </a:r>
          </a:p>
        </p:txBody>
      </p:sp>
      <p:sp>
        <p:nvSpPr>
          <p:cNvPr id="16" name="Text Placeholder 2">
            <a:extLst>
              <a:ext uri="{FF2B5EF4-FFF2-40B4-BE49-F238E27FC236}">
                <a16:creationId xmlns:a16="http://schemas.microsoft.com/office/drawing/2014/main" xmlns="" id="{3431DDF7-EDFA-4A9B-A10A-40DC5103B763}"/>
              </a:ext>
            </a:extLst>
          </p:cNvPr>
          <p:cNvSpPr>
            <a:spLocks noGrp="1"/>
          </p:cNvSpPr>
          <p:nvPr>
            <p:ph type="body" sz="quarter" idx="14" hasCustomPrompt="1"/>
          </p:nvPr>
        </p:nvSpPr>
        <p:spPr>
          <a:xfrm>
            <a:off x="3817545" y="3258414"/>
            <a:ext cx="7936305" cy="1833363"/>
          </a:xfrm>
          <a:prstGeom prst="rect">
            <a:avLst/>
          </a:prstGeom>
        </p:spPr>
        <p:txBody>
          <a:bodyPr anchor="ctr"/>
          <a:lstStyle>
            <a:lvl1pPr marL="0" indent="0" algn="ctr" rtl="0">
              <a:buNone/>
              <a:defRPr sz="4800">
                <a:solidFill>
                  <a:schemeClr val="accent6">
                    <a:lumMod val="50000"/>
                  </a:schemeClr>
                </a:solidFill>
              </a:defRPr>
            </a:lvl1pPr>
          </a:lstStyle>
          <a:p>
            <a:pPr lvl="0"/>
            <a:r>
              <a:rPr lang="en-US" dirty="0" err="1"/>
              <a:t>SubTitle</a:t>
            </a:r>
            <a:endParaRPr lang="en-US" dirty="0"/>
          </a:p>
        </p:txBody>
      </p:sp>
    </p:spTree>
    <p:extLst>
      <p:ext uri="{BB962C8B-B14F-4D97-AF65-F5344CB8AC3E}">
        <p14:creationId xmlns:p14="http://schemas.microsoft.com/office/powerpoint/2010/main" val="114510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BD37006-8F66-46A5-B35B-07BFFEC4D01C}"/>
              </a:ext>
            </a:extLst>
          </p:cNvPr>
          <p:cNvSpPr/>
          <p:nvPr userDrawn="1"/>
        </p:nvSpPr>
        <p:spPr>
          <a:xfrm>
            <a:off x="0" y="94391"/>
            <a:ext cx="12192000" cy="6583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2F9E5346-3695-4602-97A3-0B8A9C80BF09}"/>
              </a:ext>
            </a:extLst>
          </p:cNvPr>
          <p:cNvSpPr/>
          <p:nvPr userDrawn="1"/>
        </p:nvSpPr>
        <p:spPr>
          <a:xfrm>
            <a:off x="0" y="873483"/>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xmlns="" id="{5DC1B17A-42E5-4827-B5BE-2670B557C295}"/>
              </a:ext>
            </a:extLst>
          </p:cNvPr>
          <p:cNvSpPr/>
          <p:nvPr userDrawn="1"/>
        </p:nvSpPr>
        <p:spPr>
          <a:xfrm flipH="1">
            <a:off x="11122428" y="6221161"/>
            <a:ext cx="1069569"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5">
            <a:extLst>
              <a:ext uri="{FF2B5EF4-FFF2-40B4-BE49-F238E27FC236}">
                <a16:creationId xmlns:a16="http://schemas.microsoft.com/office/drawing/2014/main" xmlns="" id="{41CCE111-59C4-4620-A682-7B71FC50DAC9}"/>
              </a:ext>
            </a:extLst>
          </p:cNvPr>
          <p:cNvSpPr>
            <a:spLocks noGrp="1"/>
          </p:cNvSpPr>
          <p:nvPr>
            <p:ph type="sldNum" sz="quarter" idx="12"/>
          </p:nvPr>
        </p:nvSpPr>
        <p:spPr>
          <a:xfrm>
            <a:off x="11504815" y="6267091"/>
            <a:ext cx="573865"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sp>
        <p:nvSpPr>
          <p:cNvPr id="46" name="Arrow: Pentagon 45">
            <a:extLst>
              <a:ext uri="{FF2B5EF4-FFF2-40B4-BE49-F238E27FC236}">
                <a16:creationId xmlns:a16="http://schemas.microsoft.com/office/drawing/2014/main" xmlns="" id="{8244B392-AC48-4B2D-BF49-8459840DE26F}"/>
              </a:ext>
            </a:extLst>
          </p:cNvPr>
          <p:cNvSpPr/>
          <p:nvPr userDrawn="1"/>
        </p:nvSpPr>
        <p:spPr>
          <a:xfrm rot="10800000" flipH="1">
            <a:off x="272754" y="6221603"/>
            <a:ext cx="1465179"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a16="http://schemas.microsoft.com/office/drawing/2014/main" xmlns="" id="{D801F2CC-04D6-48E5-9020-23F53EF72809}"/>
              </a:ext>
            </a:extLst>
          </p:cNvPr>
          <p:cNvSpPr>
            <a:spLocks noGrp="1"/>
          </p:cNvSpPr>
          <p:nvPr>
            <p:ph type="dt" sz="half" idx="10"/>
          </p:nvPr>
        </p:nvSpPr>
        <p:spPr>
          <a:xfrm>
            <a:off x="371673" y="6267091"/>
            <a:ext cx="1200599" cy="365125"/>
          </a:xfrm>
          <a:prstGeom prst="rect">
            <a:avLst/>
          </a:prstGeom>
          <a:ln>
            <a:noFill/>
          </a:ln>
        </p:spPr>
        <p:txBody>
          <a:bodyPr/>
          <a:lstStyle>
            <a:lvl1pPr>
              <a:defRPr>
                <a:solidFill>
                  <a:srgbClr val="3F5378"/>
                </a:solidFill>
              </a:defRPr>
            </a:lvl1pPr>
          </a:lstStyle>
          <a:p>
            <a:r>
              <a:rPr lang="en-US" dirty="0"/>
              <a:t>2020-2021</a:t>
            </a:r>
          </a:p>
        </p:txBody>
      </p:sp>
      <p:sp>
        <p:nvSpPr>
          <p:cNvPr id="14" name="Google Shape;79;p5">
            <a:extLst>
              <a:ext uri="{FF2B5EF4-FFF2-40B4-BE49-F238E27FC236}">
                <a16:creationId xmlns:a16="http://schemas.microsoft.com/office/drawing/2014/main" xmlns="" id="{5668860F-19A7-4440-A20F-147FDD68D328}"/>
              </a:ext>
            </a:extLst>
          </p:cNvPr>
          <p:cNvSpPr txBox="1">
            <a:spLocks noGrp="1"/>
          </p:cNvSpPr>
          <p:nvPr>
            <p:ph type="body" idx="1" hasCustomPrompt="1"/>
          </p:nvPr>
        </p:nvSpPr>
        <p:spPr>
          <a:xfrm>
            <a:off x="529205" y="1006453"/>
            <a:ext cx="11549475" cy="5080789"/>
          </a:xfrm>
          <a:prstGeom prst="rect">
            <a:avLst/>
          </a:prstGeom>
        </p:spPr>
        <p:txBody>
          <a:bodyPr spcFirstLastPara="1" wrap="square" lIns="91425" tIns="91425" rIns="91425" bIns="91425" anchor="ctr" anchorCtr="0"/>
          <a:lstStyle>
            <a:lvl1pPr marL="76200" lvl="0" indent="0" algn="l">
              <a:spcBef>
                <a:spcPts val="600"/>
              </a:spcBef>
              <a:spcAft>
                <a:spcPts val="0"/>
              </a:spcAft>
              <a:buSzPts val="2400"/>
              <a:buNone/>
              <a:defRPr>
                <a:solidFill>
                  <a:srgbClr val="3F5378"/>
                </a:solidFill>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en-US" b="1" dirty="0"/>
              <a:t>Details</a:t>
            </a:r>
            <a:endParaRPr lang="ar-SA" b="1" dirty="0"/>
          </a:p>
        </p:txBody>
      </p:sp>
      <p:grpSp>
        <p:nvGrpSpPr>
          <p:cNvPr id="15" name="Group 14">
            <a:extLst>
              <a:ext uri="{FF2B5EF4-FFF2-40B4-BE49-F238E27FC236}">
                <a16:creationId xmlns:a16="http://schemas.microsoft.com/office/drawing/2014/main" xmlns="" id="{66B8A655-DD86-4892-BF52-16BCF5CF8635}"/>
              </a:ext>
            </a:extLst>
          </p:cNvPr>
          <p:cNvGrpSpPr/>
          <p:nvPr userDrawn="1"/>
        </p:nvGrpSpPr>
        <p:grpSpPr>
          <a:xfrm>
            <a:off x="1806341" y="6265210"/>
            <a:ext cx="2557587" cy="380661"/>
            <a:chOff x="2786710" y="4680483"/>
            <a:chExt cx="2557587" cy="383285"/>
          </a:xfrm>
        </p:grpSpPr>
        <p:pic>
          <p:nvPicPr>
            <p:cNvPr id="16" name="Picture 15">
              <a:extLst>
                <a:ext uri="{FF2B5EF4-FFF2-40B4-BE49-F238E27FC236}">
                  <a16:creationId xmlns:a16="http://schemas.microsoft.com/office/drawing/2014/main" xmlns="" id="{487DF495-839D-4469-A05A-62B06DF5E663}"/>
                </a:ext>
              </a:extLst>
            </p:cNvPr>
            <p:cNvPicPr>
              <a:picLocks noChangeAspect="1"/>
            </p:cNvPicPr>
            <p:nvPr userDrawn="1"/>
          </p:nvPicPr>
          <p:blipFill>
            <a:blip r:embed="rId2" cstate="print">
              <a:duotone>
                <a:schemeClr val="accent5">
                  <a:shade val="45000"/>
                  <a:satMod val="135000"/>
                </a:schemeClr>
                <a:prstClr val="white"/>
              </a:duotone>
            </a:blip>
            <a:stretch>
              <a:fillRect/>
            </a:stretch>
          </p:blipFill>
          <p:spPr>
            <a:xfrm>
              <a:off x="2786710" y="4680483"/>
              <a:ext cx="383285" cy="383285"/>
            </a:xfrm>
            <a:prstGeom prst="rect">
              <a:avLst/>
            </a:prstGeom>
          </p:spPr>
        </p:pic>
        <p:grpSp>
          <p:nvGrpSpPr>
            <p:cNvPr id="18" name="Group 17">
              <a:extLst>
                <a:ext uri="{FF2B5EF4-FFF2-40B4-BE49-F238E27FC236}">
                  <a16:creationId xmlns:a16="http://schemas.microsoft.com/office/drawing/2014/main" xmlns="" id="{FFAC5E4D-8A74-4B7A-BC54-8C3B3FDC97E6}"/>
                </a:ext>
              </a:extLst>
            </p:cNvPr>
            <p:cNvGrpSpPr/>
            <p:nvPr userDrawn="1"/>
          </p:nvGrpSpPr>
          <p:grpSpPr>
            <a:xfrm>
              <a:off x="3169389" y="4741323"/>
              <a:ext cx="2174908" cy="263413"/>
              <a:chOff x="6463381" y="4741323"/>
              <a:chExt cx="2174908" cy="263413"/>
            </a:xfrm>
          </p:grpSpPr>
          <p:sp>
            <p:nvSpPr>
              <p:cNvPr id="19" name="TextBox 18">
                <a:extLst>
                  <a:ext uri="{FF2B5EF4-FFF2-40B4-BE49-F238E27FC236}">
                    <a16:creationId xmlns:a16="http://schemas.microsoft.com/office/drawing/2014/main" xmlns="" id="{8400AE3C-6492-4126-84CA-9B14F862593C}"/>
                  </a:ext>
                </a:extLst>
              </p:cNvPr>
              <p:cNvSpPr txBox="1"/>
              <p:nvPr userDrawn="1"/>
            </p:nvSpPr>
            <p:spPr>
              <a:xfrm>
                <a:off x="6463381" y="4741323"/>
                <a:ext cx="2174908"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Email :</a:t>
                </a:r>
                <a:r>
                  <a:rPr lang="en-US" sz="1100" dirty="0">
                    <a:solidFill>
                      <a:schemeClr val="bg1"/>
                    </a:solidFill>
                  </a:rPr>
                  <a:t>info@alkafeel.edu.iq</a:t>
                </a:r>
              </a:p>
            </p:txBody>
          </p:sp>
          <p:sp>
            <p:nvSpPr>
              <p:cNvPr id="20" name="TextBox 19">
                <a:extLst>
                  <a:ext uri="{FF2B5EF4-FFF2-40B4-BE49-F238E27FC236}">
                    <a16:creationId xmlns:a16="http://schemas.microsoft.com/office/drawing/2014/main" xmlns="" id="{2B158153-F695-4B33-8642-1A0EAFE058EB}"/>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grpSp>
        <p:nvGrpSpPr>
          <p:cNvPr id="21" name="Group 20">
            <a:extLst>
              <a:ext uri="{FF2B5EF4-FFF2-40B4-BE49-F238E27FC236}">
                <a16:creationId xmlns:a16="http://schemas.microsoft.com/office/drawing/2014/main" xmlns="" id="{09B456AB-22B2-4FA9-809A-639D9B5FCF70}"/>
              </a:ext>
            </a:extLst>
          </p:cNvPr>
          <p:cNvGrpSpPr/>
          <p:nvPr userDrawn="1"/>
        </p:nvGrpSpPr>
        <p:grpSpPr>
          <a:xfrm>
            <a:off x="3801101" y="6183529"/>
            <a:ext cx="2804336" cy="527788"/>
            <a:chOff x="2276499" y="3408302"/>
            <a:chExt cx="2804336" cy="527788"/>
          </a:xfrm>
        </p:grpSpPr>
        <p:pic>
          <p:nvPicPr>
            <p:cNvPr id="22" name="Picture 21">
              <a:extLst>
                <a:ext uri="{FF2B5EF4-FFF2-40B4-BE49-F238E27FC236}">
                  <a16:creationId xmlns:a16="http://schemas.microsoft.com/office/drawing/2014/main" xmlns="" id="{80EAE3E0-44D0-46B2-937B-EAEE4C7E467C}"/>
                </a:ext>
              </a:extLst>
            </p:cNvPr>
            <p:cNvPicPr>
              <a:picLocks noChangeAspect="1"/>
            </p:cNvPicPr>
            <p:nvPr userDrawn="1"/>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2276499" y="3408302"/>
              <a:ext cx="735959" cy="527788"/>
            </a:xfrm>
            <a:prstGeom prst="rect">
              <a:avLst/>
            </a:prstGeom>
          </p:spPr>
        </p:pic>
        <p:grpSp>
          <p:nvGrpSpPr>
            <p:cNvPr id="23" name="Group 22">
              <a:extLst>
                <a:ext uri="{FF2B5EF4-FFF2-40B4-BE49-F238E27FC236}">
                  <a16:creationId xmlns:a16="http://schemas.microsoft.com/office/drawing/2014/main" xmlns="" id="{354112FD-5A25-4014-B4FD-C7F661F6110A}"/>
                </a:ext>
              </a:extLst>
            </p:cNvPr>
            <p:cNvGrpSpPr/>
            <p:nvPr userDrawn="1"/>
          </p:nvGrpSpPr>
          <p:grpSpPr>
            <a:xfrm>
              <a:off x="2845992" y="3568276"/>
              <a:ext cx="2234843" cy="261610"/>
              <a:chOff x="6538000" y="4741322"/>
              <a:chExt cx="2234843" cy="263413"/>
            </a:xfrm>
          </p:grpSpPr>
          <p:sp>
            <p:nvSpPr>
              <p:cNvPr id="24" name="TextBox 23">
                <a:extLst>
                  <a:ext uri="{FF2B5EF4-FFF2-40B4-BE49-F238E27FC236}">
                    <a16:creationId xmlns:a16="http://schemas.microsoft.com/office/drawing/2014/main" xmlns="" id="{38EB65AC-D5FB-4AB4-8C39-80DBEDDEF7A8}"/>
                  </a:ext>
                </a:extLst>
              </p:cNvPr>
              <p:cNvSpPr txBox="1"/>
              <p:nvPr userDrawn="1"/>
            </p:nvSpPr>
            <p:spPr>
              <a:xfrm>
                <a:off x="6538000" y="4741322"/>
                <a:ext cx="2234843"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Website :</a:t>
                </a:r>
                <a:r>
                  <a:rPr lang="en-US" sz="1100" dirty="0">
                    <a:solidFill>
                      <a:schemeClr val="bg1"/>
                    </a:solidFill>
                  </a:rPr>
                  <a:t>http://Alkafeel.edu.iq</a:t>
                </a:r>
              </a:p>
            </p:txBody>
          </p:sp>
          <p:sp>
            <p:nvSpPr>
              <p:cNvPr id="25" name="TextBox 24">
                <a:extLst>
                  <a:ext uri="{FF2B5EF4-FFF2-40B4-BE49-F238E27FC236}">
                    <a16:creationId xmlns:a16="http://schemas.microsoft.com/office/drawing/2014/main" xmlns="" id="{3677BC36-AB45-4868-BDB7-56C8683913A3}"/>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sp>
        <p:nvSpPr>
          <p:cNvPr id="27" name="Arrow: Pentagon 26">
            <a:extLst>
              <a:ext uri="{FF2B5EF4-FFF2-40B4-BE49-F238E27FC236}">
                <a16:creationId xmlns:a16="http://schemas.microsoft.com/office/drawing/2014/main" xmlns="" id="{DB1419E4-4C95-4933-9088-533031767AEC}"/>
              </a:ext>
            </a:extLst>
          </p:cNvPr>
          <p:cNvSpPr/>
          <p:nvPr userDrawn="1"/>
        </p:nvSpPr>
        <p:spPr>
          <a:xfrm flipH="1">
            <a:off x="10801883" y="94392"/>
            <a:ext cx="1390116" cy="77909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صورة 1">
            <a:extLst>
              <a:ext uri="{FF2B5EF4-FFF2-40B4-BE49-F238E27FC236}">
                <a16:creationId xmlns:a16="http://schemas.microsoft.com/office/drawing/2014/main" xmlns="" id="{BF5E8E17-3DFA-41DB-B46D-F4A5C3C3DB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08302" y="98779"/>
            <a:ext cx="719257" cy="741451"/>
          </a:xfrm>
          <a:prstGeom prst="rect">
            <a:avLst/>
          </a:prstGeom>
        </p:spPr>
      </p:pic>
      <p:sp>
        <p:nvSpPr>
          <p:cNvPr id="30" name="Google Shape;78;p5">
            <a:extLst>
              <a:ext uri="{FF2B5EF4-FFF2-40B4-BE49-F238E27FC236}">
                <a16:creationId xmlns:a16="http://schemas.microsoft.com/office/drawing/2014/main" xmlns="" id="{D42B2945-53BD-4C9A-802F-AC330CBF3A7D}"/>
              </a:ext>
            </a:extLst>
          </p:cNvPr>
          <p:cNvSpPr txBox="1">
            <a:spLocks noGrp="1"/>
          </p:cNvSpPr>
          <p:nvPr>
            <p:ph type="title" hasCustomPrompt="1"/>
          </p:nvPr>
        </p:nvSpPr>
        <p:spPr>
          <a:xfrm>
            <a:off x="1229067" y="305901"/>
            <a:ext cx="9407628" cy="406736"/>
          </a:xfrm>
          <a:prstGeom prst="rect">
            <a:avLst/>
          </a:prstGeom>
        </p:spPr>
        <p:txBody>
          <a:bodyPr spcFirstLastPara="1" wrap="square" lIns="91425" tIns="91425" rIns="91425" bIns="91425" anchor="ctr" anchorCtr="0"/>
          <a:lstStyle>
            <a:lvl1pPr lvl="0" algn="l">
              <a:spcBef>
                <a:spcPts val="0"/>
              </a:spcBef>
              <a:spcAft>
                <a:spcPts val="0"/>
              </a:spcAft>
              <a:buSzPts val="2000"/>
              <a:buNone/>
              <a:defRPr sz="1800" b="0" i="0" u="none" strike="noStrike"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dirty="0"/>
              <a:t>Title</a:t>
            </a:r>
            <a:endParaRPr dirty="0"/>
          </a:p>
        </p:txBody>
      </p:sp>
      <p:sp>
        <p:nvSpPr>
          <p:cNvPr id="31" name="Arrow: Pentagon 30">
            <a:extLst>
              <a:ext uri="{FF2B5EF4-FFF2-40B4-BE49-F238E27FC236}">
                <a16:creationId xmlns:a16="http://schemas.microsoft.com/office/drawing/2014/main" xmlns="" id="{CF8ACE1E-B011-4A84-8C6B-EC5A84BCC96C}"/>
              </a:ext>
            </a:extLst>
          </p:cNvPr>
          <p:cNvSpPr/>
          <p:nvPr userDrawn="1"/>
        </p:nvSpPr>
        <p:spPr>
          <a:xfrm rot="10800000" flipH="1">
            <a:off x="342004" y="108551"/>
            <a:ext cx="833653" cy="76493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239;p16">
            <a:extLst>
              <a:ext uri="{FF2B5EF4-FFF2-40B4-BE49-F238E27FC236}">
                <a16:creationId xmlns:a16="http://schemas.microsoft.com/office/drawing/2014/main" xmlns="" id="{51093C29-0B93-4657-AED3-FDF929FB8F78}"/>
              </a:ext>
            </a:extLst>
          </p:cNvPr>
          <p:cNvGrpSpPr/>
          <p:nvPr userDrawn="1"/>
        </p:nvGrpSpPr>
        <p:grpSpPr>
          <a:xfrm flipH="1">
            <a:off x="475796" y="305901"/>
            <a:ext cx="347472" cy="288032"/>
            <a:chOff x="2594050" y="1631825"/>
            <a:chExt cx="439625" cy="439625"/>
          </a:xfrm>
          <a:solidFill>
            <a:schemeClr val="accent5">
              <a:lumMod val="20000"/>
              <a:lumOff val="80000"/>
            </a:schemeClr>
          </a:solidFill>
        </p:grpSpPr>
        <p:sp>
          <p:nvSpPr>
            <p:cNvPr id="33" name="Google Shape;240;p16">
              <a:extLst>
                <a:ext uri="{FF2B5EF4-FFF2-40B4-BE49-F238E27FC236}">
                  <a16:creationId xmlns:a16="http://schemas.microsoft.com/office/drawing/2014/main" xmlns="" id="{D741DFC4-3093-494D-888D-CB021DB886F6}"/>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34" name="Google Shape;241;p16">
              <a:extLst>
                <a:ext uri="{FF2B5EF4-FFF2-40B4-BE49-F238E27FC236}">
                  <a16:creationId xmlns:a16="http://schemas.microsoft.com/office/drawing/2014/main" xmlns="" id="{67B83C70-8ECE-4716-943D-2F22333E5466}"/>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2" name="Google Shape;242;p16">
              <a:extLst>
                <a:ext uri="{FF2B5EF4-FFF2-40B4-BE49-F238E27FC236}">
                  <a16:creationId xmlns:a16="http://schemas.microsoft.com/office/drawing/2014/main" xmlns="" id="{78DD374C-E66A-42D5-A2FE-A69BE7181EC7}"/>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3" name="Google Shape;243;p16">
              <a:extLst>
                <a:ext uri="{FF2B5EF4-FFF2-40B4-BE49-F238E27FC236}">
                  <a16:creationId xmlns:a16="http://schemas.microsoft.com/office/drawing/2014/main" xmlns="" id="{C9117AA7-AA5F-4621-A3D9-FA22B13E47E5}"/>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grpSp>
      <p:sp>
        <p:nvSpPr>
          <p:cNvPr id="2" name="Rectangle 1">
            <a:extLst>
              <a:ext uri="{FF2B5EF4-FFF2-40B4-BE49-F238E27FC236}">
                <a16:creationId xmlns:a16="http://schemas.microsoft.com/office/drawing/2014/main" xmlns="" id="{B48B2958-B7A7-489A-B909-03A008329EB1}"/>
              </a:ext>
            </a:extLst>
          </p:cNvPr>
          <p:cNvSpPr/>
          <p:nvPr userDrawn="1"/>
        </p:nvSpPr>
        <p:spPr>
          <a:xfrm rot="5400000">
            <a:off x="-3375944" y="3305240"/>
            <a:ext cx="6928704" cy="1768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D6C16464-CFF8-4E34-B354-25BDA408DB5C}"/>
              </a:ext>
            </a:extLst>
          </p:cNvPr>
          <p:cNvSpPr/>
          <p:nvPr userDrawn="1"/>
        </p:nvSpPr>
        <p:spPr>
          <a:xfrm rot="5400000">
            <a:off x="-3207849" y="3308147"/>
            <a:ext cx="6928704" cy="17100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987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803257"/>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نص 7"/>
          <p:cNvSpPr>
            <a:spLocks noGrp="1"/>
          </p:cNvSpPr>
          <p:nvPr>
            <p:ph type="body" sz="quarter" idx="13"/>
          </p:nvPr>
        </p:nvSpPr>
        <p:spPr>
          <a:xfrm>
            <a:off x="2163650" y="2958482"/>
            <a:ext cx="9049555" cy="1205782"/>
          </a:xfrm>
        </p:spPr>
        <p:txBody>
          <a:bodyPr/>
          <a:lstStyle/>
          <a:p>
            <a:r>
              <a:rPr lang="en-US" sz="5400" b="1" dirty="0" smtClean="0">
                <a:solidFill>
                  <a:srgbClr val="FF0000"/>
                </a:solidFill>
                <a:latin typeface="Times New Roman" pitchFamily="18" charset="0"/>
                <a:cs typeface="Times New Roman" pitchFamily="18" charset="0"/>
              </a:rPr>
              <a:t>Shock : types and management </a:t>
            </a:r>
          </a:p>
          <a:p>
            <a:endParaRPr lang="en-US" sz="96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A.L. Mohammed Kareem </a:t>
            </a:r>
            <a:endParaRPr lang="ar-IQ"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085" y="2441750"/>
            <a:ext cx="4911613" cy="321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617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10</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396123" y="813270"/>
            <a:ext cx="11576936" cy="5080789"/>
          </a:xfrm>
        </p:spPr>
        <p:txBody>
          <a:bodyPr anchor="t"/>
          <a:lstStyle/>
          <a:p>
            <a:pPr marL="419100" indent="-342900" algn="just">
              <a:lnSpc>
                <a:spcPct val="150000"/>
              </a:lnSpc>
              <a:buFont typeface="Arial" pitchFamily="34" charset="0"/>
              <a:buChar char="•"/>
            </a:pPr>
            <a:r>
              <a:rPr lang="en-US" sz="2400" b="1" dirty="0">
                <a:solidFill>
                  <a:srgbClr val="FF0000"/>
                </a:solidFill>
                <a:latin typeface="Times New Roman" pitchFamily="18" charset="0"/>
                <a:cs typeface="Times New Roman" pitchFamily="18" charset="0"/>
              </a:rPr>
              <a:t>Skin: Pale, Cold, Clammy </a:t>
            </a: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blood </a:t>
            </a:r>
            <a:r>
              <a:rPr lang="en-US" sz="2400" dirty="0" smtClean="0">
                <a:latin typeface="Times New Roman" pitchFamily="18" charset="0"/>
                <a:cs typeface="Times New Roman" pitchFamily="18" charset="0"/>
              </a:rPr>
              <a:t>circulate to </a:t>
            </a:r>
            <a:r>
              <a:rPr lang="en-US" sz="2400" dirty="0">
                <a:latin typeface="Times New Roman" pitchFamily="18" charset="0"/>
                <a:cs typeface="Times New Roman" pitchFamily="18" charset="0"/>
              </a:rPr>
              <a:t>the peripheries</a:t>
            </a:r>
            <a:r>
              <a:rPr lang="en-US" sz="2400" dirty="0" smtClean="0">
                <a:latin typeface="Times New Roman" pitchFamily="18" charset="0"/>
                <a:cs typeface="Times New Roman" pitchFamily="18" charset="0"/>
              </a:rPr>
              <a:t>.</a:t>
            </a:r>
          </a:p>
          <a:p>
            <a:pPr marL="419100" indent="-342900" algn="just">
              <a:lnSpc>
                <a:spcPct val="150000"/>
              </a:lnSpc>
              <a:buFont typeface="Arial" pitchFamily="34" charset="0"/>
              <a:buChar char="•"/>
            </a:pPr>
            <a:r>
              <a:rPr lang="en-US" sz="2400" b="1" dirty="0" smtClean="0">
                <a:solidFill>
                  <a:srgbClr val="FF0000"/>
                </a:solidFill>
                <a:latin typeface="Times New Roman" pitchFamily="18" charset="0"/>
                <a:cs typeface="Times New Roman" pitchFamily="18" charset="0"/>
              </a:rPr>
              <a:t>Decreased </a:t>
            </a:r>
            <a:r>
              <a:rPr lang="en-US" sz="2400" b="1" dirty="0">
                <a:solidFill>
                  <a:srgbClr val="FF0000"/>
                </a:solidFill>
                <a:latin typeface="Times New Roman" pitchFamily="18" charset="0"/>
                <a:cs typeface="Times New Roman" pitchFamily="18" charset="0"/>
              </a:rPr>
              <a:t>systolic blood pressure</a:t>
            </a:r>
            <a:r>
              <a:rPr lang="en-US" sz="2400" dirty="0" smtClean="0">
                <a:solidFill>
                  <a:srgbClr val="FF00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systolic blood pressure decreases to 30 mmHg below baseline</a:t>
            </a:r>
            <a:r>
              <a:rPr lang="en-US" sz="2400" dirty="0" smtClean="0">
                <a:latin typeface="Times New Roman" pitchFamily="18" charset="0"/>
                <a:cs typeface="Times New Roman" pitchFamily="18" charset="0"/>
              </a:rPr>
              <a:t>.</a:t>
            </a:r>
          </a:p>
          <a:p>
            <a:pPr marL="419100" indent="-342900" algn="just">
              <a:lnSpc>
                <a:spcPct val="100000"/>
              </a:lnSpc>
              <a:buFont typeface="Arial" pitchFamily="34" charset="0"/>
              <a:buChar char="•"/>
            </a:pPr>
            <a:r>
              <a:rPr lang="en-US" sz="2400" b="1" dirty="0" smtClean="0">
                <a:solidFill>
                  <a:srgbClr val="FF0000"/>
                </a:solidFill>
                <a:latin typeface="Times New Roman" pitchFamily="18" charset="0"/>
                <a:cs typeface="Times New Roman" pitchFamily="18" charset="0"/>
              </a:rPr>
              <a:t>Tachycardia</a:t>
            </a:r>
            <a:r>
              <a:rPr lang="en-US" sz="2400" b="1"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Tachycardia occurs because the heart pumps faster than normal to compensate for the decreased output all over the body</a:t>
            </a:r>
            <a:r>
              <a:rPr lang="en-US" sz="2400" dirty="0" smtClean="0">
                <a:latin typeface="Times New Roman" pitchFamily="18" charset="0"/>
                <a:cs typeface="Times New Roman" pitchFamily="18" charset="0"/>
              </a:rPr>
              <a:t>.</a:t>
            </a:r>
          </a:p>
          <a:p>
            <a:pPr marL="419100" indent="-342900" algn="just">
              <a:lnSpc>
                <a:spcPct val="150000"/>
              </a:lnSpc>
              <a:buFont typeface="Arial" pitchFamily="34" charset="0"/>
              <a:buChar char="•"/>
            </a:pPr>
            <a:r>
              <a:rPr lang="en-US" sz="2400" b="1" dirty="0" smtClean="0">
                <a:solidFill>
                  <a:srgbClr val="FF0000"/>
                </a:solidFill>
                <a:latin typeface="Times New Roman" pitchFamily="18" charset="0"/>
                <a:cs typeface="Times New Roman" pitchFamily="18" charset="0"/>
              </a:rPr>
              <a:t>Rapid </a:t>
            </a:r>
            <a:r>
              <a:rPr lang="en-US" sz="2400" b="1" dirty="0">
                <a:solidFill>
                  <a:srgbClr val="FF0000"/>
                </a:solidFill>
                <a:latin typeface="Times New Roman" pitchFamily="18" charset="0"/>
                <a:cs typeface="Times New Roman" pitchFamily="18" charset="0"/>
              </a:rPr>
              <a:t>respirations</a:t>
            </a:r>
            <a:r>
              <a:rPr lang="en-US" sz="2400" dirty="0">
                <a:latin typeface="Times New Roman" pitchFamily="18" charset="0"/>
                <a:cs typeface="Times New Roman" pitchFamily="18" charset="0"/>
              </a:rPr>
              <a:t>. The patient experiences rapid, shallow respirations because there is not enough oxygen circulating in the body</a:t>
            </a:r>
            <a:r>
              <a:rPr lang="en-US" sz="2400" dirty="0" smtClean="0">
                <a:latin typeface="Times New Roman" pitchFamily="18" charset="0"/>
                <a:cs typeface="Times New Roman" pitchFamily="18" charset="0"/>
              </a:rPr>
              <a:t>.</a:t>
            </a:r>
          </a:p>
          <a:p>
            <a:pPr marL="419100" indent="-342900" algn="just">
              <a:lnSpc>
                <a:spcPct val="150000"/>
              </a:lnSpc>
              <a:buFont typeface="Arial" pitchFamily="34" charset="0"/>
              <a:buChar char="•"/>
            </a:pPr>
            <a:r>
              <a:rPr lang="en-US" sz="2400" b="1" dirty="0" smtClean="0">
                <a:solidFill>
                  <a:srgbClr val="FF0000"/>
                </a:solidFill>
                <a:latin typeface="Times New Roman" pitchFamily="18" charset="0"/>
                <a:cs typeface="Times New Roman" pitchFamily="18" charset="0"/>
              </a:rPr>
              <a:t>Oliguria</a:t>
            </a:r>
            <a:r>
              <a:rPr lang="en-US" sz="2400" b="1"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An output of less than 20ml/hour is indicative of oliguria</a:t>
            </a:r>
            <a:r>
              <a:rPr lang="en-US" sz="2400" dirty="0" smtClean="0">
                <a:latin typeface="Times New Roman" pitchFamily="18" charset="0"/>
                <a:cs typeface="Times New Roman" pitchFamily="18" charset="0"/>
              </a:rPr>
              <a:t>.</a:t>
            </a:r>
          </a:p>
          <a:p>
            <a:pPr marL="419100" indent="-342900" algn="just">
              <a:lnSpc>
                <a:spcPct val="100000"/>
              </a:lnSpc>
              <a:buFont typeface="Arial" pitchFamily="34" charset="0"/>
              <a:buChar char="•"/>
            </a:pPr>
            <a:r>
              <a:rPr lang="en-US" sz="2400" b="1" dirty="0" smtClean="0">
                <a:solidFill>
                  <a:srgbClr val="FF0000"/>
                </a:solidFill>
                <a:latin typeface="Times New Roman" pitchFamily="18" charset="0"/>
                <a:cs typeface="Times New Roman" pitchFamily="18" charset="0"/>
              </a:rPr>
              <a:t>Mental </a:t>
            </a:r>
            <a:r>
              <a:rPr lang="en-US" sz="2400" b="1" dirty="0">
                <a:solidFill>
                  <a:srgbClr val="FF0000"/>
                </a:solidFill>
                <a:latin typeface="Times New Roman" pitchFamily="18" charset="0"/>
                <a:cs typeface="Times New Roman" pitchFamily="18" charset="0"/>
              </a:rPr>
              <a:t>confusion</a:t>
            </a:r>
            <a:r>
              <a:rPr lang="en-US" sz="2400" dirty="0">
                <a:latin typeface="Times New Roman" pitchFamily="18" charset="0"/>
                <a:cs typeface="Times New Roman" pitchFamily="18" charset="0"/>
              </a:rPr>
              <a:t>. Insufficient oxygenated blood in the brain could gradually cause mental confusion </a:t>
            </a:r>
            <a:r>
              <a:rPr lang="en-US" sz="2400" dirty="0" smtClean="0">
                <a:latin typeface="Times New Roman" pitchFamily="18" charset="0"/>
                <a:cs typeface="Times New Roman" pitchFamily="18" charset="0"/>
              </a:rPr>
              <a:t>.</a:t>
            </a:r>
          </a:p>
        </p:txBody>
      </p:sp>
      <p:sp>
        <p:nvSpPr>
          <p:cNvPr id="5" name="عنوان 4"/>
          <p:cNvSpPr>
            <a:spLocks noGrp="1"/>
          </p:cNvSpPr>
          <p:nvPr>
            <p:ph type="title"/>
          </p:nvPr>
        </p:nvSpPr>
        <p:spPr>
          <a:xfrm>
            <a:off x="1551039" y="486207"/>
            <a:ext cx="9407628" cy="406736"/>
          </a:xfrm>
        </p:spPr>
        <p:txBody>
          <a:bodyPr/>
          <a:lstStyle/>
          <a:p>
            <a:r>
              <a:rPr lang="en-US" sz="3200" b="1" u="sng" dirty="0">
                <a:solidFill>
                  <a:srgbClr val="FFFF00"/>
                </a:solidFill>
                <a:latin typeface="Times New Roman" pitchFamily="18" charset="0"/>
                <a:cs typeface="Times New Roman" pitchFamily="18" charset="0"/>
              </a:rPr>
              <a:t>Clinical Manifestations</a:t>
            </a:r>
            <a:r>
              <a:rPr lang="en-US" sz="3200" dirty="0" smtClean="0">
                <a:solidFill>
                  <a:srgbClr val="FFFF00"/>
                </a:solidFill>
                <a:latin typeface="Times New Roman" pitchFamily="18" charset="0"/>
                <a:cs typeface="Times New Roman" pitchFamily="18" charset="0"/>
              </a:rPr>
              <a:t/>
            </a:r>
            <a:br>
              <a:rPr lang="en-US" sz="3200" dirty="0" smtClean="0">
                <a:solidFill>
                  <a:srgbClr val="FFFF00"/>
                </a:solidFill>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cxnSp>
        <p:nvCxnSpPr>
          <p:cNvPr id="7" name="رابط كسهم مستقيم 6"/>
          <p:cNvCxnSpPr/>
          <p:nvPr/>
        </p:nvCxnSpPr>
        <p:spPr>
          <a:xfrm>
            <a:off x="4507606" y="1120461"/>
            <a:ext cx="12879" cy="3348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1500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11</a:t>
            </a:fld>
            <a:endParaRPr lang="en-US" dirty="0"/>
          </a:p>
        </p:txBody>
      </p:sp>
      <p:sp>
        <p:nvSpPr>
          <p:cNvPr id="3" name="عنصر نائب للتاريخ 2"/>
          <p:cNvSpPr>
            <a:spLocks noGrp="1"/>
          </p:cNvSpPr>
          <p:nvPr>
            <p:ph type="dt" sz="half" idx="10"/>
          </p:nvPr>
        </p:nvSpPr>
        <p:spPr>
          <a:xfrm>
            <a:off x="371673" y="6267091"/>
            <a:ext cx="1200599" cy="249619"/>
          </a:xfrm>
        </p:spPr>
        <p:txBody>
          <a:bodyPr/>
          <a:lstStyle/>
          <a:p>
            <a:r>
              <a:rPr lang="en-US" dirty="0" smtClean="0"/>
              <a:t>2020-2021</a:t>
            </a:r>
            <a:endParaRPr lang="en-US" dirty="0"/>
          </a:p>
        </p:txBody>
      </p:sp>
      <p:sp>
        <p:nvSpPr>
          <p:cNvPr id="4" name="عنصر نائب للنص 3"/>
          <p:cNvSpPr>
            <a:spLocks noGrp="1"/>
          </p:cNvSpPr>
          <p:nvPr>
            <p:ph type="body" idx="1"/>
          </p:nvPr>
        </p:nvSpPr>
        <p:spPr>
          <a:xfrm>
            <a:off x="434760" y="864786"/>
            <a:ext cx="11576936" cy="5080789"/>
          </a:xfrm>
        </p:spPr>
        <p:txBody>
          <a:bodyPr anchor="t"/>
          <a:lstStyle/>
          <a:p>
            <a:pPr algn="just">
              <a:lnSpc>
                <a:spcPct val="100000"/>
              </a:lnSpc>
            </a:pPr>
            <a:r>
              <a:rPr lang="en-US" sz="2400" dirty="0">
                <a:latin typeface="Times New Roman" pitchFamily="18" charset="0"/>
                <a:cs typeface="Times New Roman" pitchFamily="18" charset="0"/>
              </a:rPr>
              <a:t>Diagnosis of cardiogenic shock may include the following diagnostic tests</a:t>
            </a:r>
            <a:r>
              <a:rPr lang="en-US" sz="2400" dirty="0" smtClean="0">
                <a:latin typeface="Times New Roman" pitchFamily="18" charset="0"/>
                <a:cs typeface="Times New Roman" pitchFamily="18" charset="0"/>
              </a:rPr>
              <a:t>:</a:t>
            </a:r>
          </a:p>
          <a:p>
            <a:pPr marL="419100" indent="-342900" algn="just">
              <a:lnSpc>
                <a:spcPct val="150000"/>
              </a:lnSpc>
              <a:buFont typeface="Arial" pitchFamily="34" charset="0"/>
              <a:buChar char="•"/>
            </a:pPr>
            <a:r>
              <a:rPr lang="en-US" sz="2400" dirty="0" smtClean="0">
                <a:solidFill>
                  <a:srgbClr val="FF0000"/>
                </a:solidFill>
                <a:latin typeface="Times New Roman" pitchFamily="18" charset="0"/>
                <a:cs typeface="Times New Roman" pitchFamily="18" charset="0"/>
              </a:rPr>
              <a:t>Blood pressure measurement. </a:t>
            </a:r>
            <a:r>
              <a:rPr lang="en-US" sz="2400" dirty="0" smtClean="0">
                <a:latin typeface="Times New Roman" pitchFamily="18" charset="0"/>
                <a:cs typeface="Times New Roman" pitchFamily="18" charset="0"/>
              </a:rPr>
              <a:t>People in shock have very low blood pressure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419100" indent="-342900" algn="just">
              <a:lnSpc>
                <a:spcPct val="150000"/>
              </a:lnSpc>
              <a:buFont typeface="Arial" pitchFamily="34" charset="0"/>
              <a:buChar char="•"/>
            </a:pPr>
            <a:r>
              <a:rPr lang="en-US" sz="2400" dirty="0" smtClean="0">
                <a:solidFill>
                  <a:srgbClr val="FF0000"/>
                </a:solidFill>
                <a:latin typeface="Times New Roman" pitchFamily="18" charset="0"/>
                <a:cs typeface="Times New Roman" pitchFamily="18" charset="0"/>
              </a:rPr>
              <a:t>Electrocardiogram (ECG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If you have damaged heart muscle or fluid buildup around your heart, the heart won't send electrical signals normally</a:t>
            </a:r>
            <a:r>
              <a:rPr lang="en-US" sz="2400" dirty="0" smtClean="0">
                <a:latin typeface="Times New Roman" pitchFamily="18" charset="0"/>
                <a:cs typeface="Times New Roman" pitchFamily="18" charset="0"/>
              </a:rPr>
              <a:t>.</a:t>
            </a:r>
            <a:endParaRPr lang="en-US" sz="2400" dirty="0" smtClean="0">
              <a:solidFill>
                <a:srgbClr val="FF0000"/>
              </a:solidFill>
              <a:latin typeface="Times New Roman" pitchFamily="18" charset="0"/>
              <a:cs typeface="Times New Roman" pitchFamily="18" charset="0"/>
            </a:endParaRPr>
          </a:p>
          <a:p>
            <a:pPr marL="419100" indent="-342900" algn="just">
              <a:lnSpc>
                <a:spcPct val="150000"/>
              </a:lnSpc>
              <a:buFont typeface="Arial" pitchFamily="34" charset="0"/>
              <a:buChar char="•"/>
            </a:pPr>
            <a:r>
              <a:rPr lang="en-US" sz="2400" dirty="0" smtClean="0">
                <a:solidFill>
                  <a:srgbClr val="FF0000"/>
                </a:solidFill>
                <a:latin typeface="Times New Roman" pitchFamily="18" charset="0"/>
                <a:cs typeface="Times New Roman" pitchFamily="18" charset="0"/>
              </a:rPr>
              <a:t>Chest X-ray</a:t>
            </a:r>
            <a:r>
              <a:rPr lang="en-US" sz="2400" dirty="0" smtClean="0">
                <a:latin typeface="Times New Roman" pitchFamily="18" charset="0"/>
                <a:cs typeface="Times New Roman" pitchFamily="18" charset="0"/>
              </a:rPr>
              <a:t>. A chest X-ray shows the size and shape of your heart and whether there's fluid in your lungs.</a:t>
            </a:r>
          </a:p>
          <a:p>
            <a:pPr marL="419100" indent="-342900" algn="just">
              <a:lnSpc>
                <a:spcPct val="100000"/>
              </a:lnSpc>
              <a:buFont typeface="Arial" pitchFamily="34" charset="0"/>
              <a:buChar char="•"/>
            </a:pPr>
            <a:r>
              <a:rPr lang="en-US" sz="2400" dirty="0">
                <a:solidFill>
                  <a:srgbClr val="FF0000"/>
                </a:solidFill>
                <a:latin typeface="Times New Roman" pitchFamily="18" charset="0"/>
                <a:cs typeface="Times New Roman" pitchFamily="18" charset="0"/>
              </a:rPr>
              <a:t>Enzyme levels. </a:t>
            </a:r>
            <a:r>
              <a:rPr lang="en-US" sz="2400" dirty="0">
                <a:latin typeface="Times New Roman" pitchFamily="18" charset="0"/>
                <a:cs typeface="Times New Roman" pitchFamily="18" charset="0"/>
              </a:rPr>
              <a:t>such as lactic dehydrogenase, </a:t>
            </a:r>
            <a:r>
              <a:rPr lang="en-US" sz="2400" dirty="0" err="1">
                <a:latin typeface="Times New Roman" pitchFamily="18" charset="0"/>
                <a:cs typeface="Times New Roman" pitchFamily="18" charset="0"/>
              </a:rPr>
              <a:t>creatine</a:t>
            </a:r>
            <a:r>
              <a:rPr lang="en-US" sz="2400" dirty="0">
                <a:latin typeface="Times New Roman" pitchFamily="18" charset="0"/>
                <a:cs typeface="Times New Roman" pitchFamily="18" charset="0"/>
              </a:rPr>
              <a:t> kinase. Aspartate aminotransferase and alanine aminotransferase may confirm MI</a:t>
            </a:r>
            <a:r>
              <a:rPr lang="en-US" sz="2400" dirty="0" smtClean="0">
                <a:solidFill>
                  <a:srgbClr val="FF0000"/>
                </a:solidFill>
                <a:latin typeface="Times New Roman" pitchFamily="18" charset="0"/>
                <a:cs typeface="Times New Roman" pitchFamily="18" charset="0"/>
              </a:rPr>
              <a:t>.</a:t>
            </a:r>
          </a:p>
          <a:p>
            <a:pPr marL="419100" indent="-342900" algn="just">
              <a:lnSpc>
                <a:spcPct val="100000"/>
              </a:lnSpc>
              <a:buFont typeface="Arial" pitchFamily="34" charset="0"/>
              <a:buChar char="•"/>
            </a:pPr>
            <a:r>
              <a:rPr lang="en-US" sz="2400" dirty="0" smtClean="0">
                <a:solidFill>
                  <a:srgbClr val="FF0000"/>
                </a:solidFill>
                <a:latin typeface="Times New Roman" pitchFamily="18" charset="0"/>
                <a:cs typeface="Times New Roman" pitchFamily="18" charset="0"/>
              </a:rPr>
              <a:t>Echocardiogram</a:t>
            </a:r>
            <a:r>
              <a:rPr lang="en-US" sz="2400" dirty="0" smtClean="0">
                <a:latin typeface="Times New Roman" pitchFamily="18" charset="0"/>
                <a:cs typeface="Times New Roman" pitchFamily="18" charset="0"/>
              </a:rPr>
              <a:t>. This test can help identify damage from a heart attack.</a:t>
            </a:r>
          </a:p>
          <a:p>
            <a:pPr marL="419100" indent="-342900" algn="just">
              <a:lnSpc>
                <a:spcPct val="100000"/>
              </a:lnSpc>
              <a:buFont typeface="Arial" pitchFamily="34" charset="0"/>
              <a:buChar char="•"/>
            </a:pPr>
            <a:r>
              <a:rPr lang="en-US" sz="2400" dirty="0" smtClean="0">
                <a:solidFill>
                  <a:srgbClr val="FF0000"/>
                </a:solidFill>
                <a:latin typeface="Times New Roman" pitchFamily="18" charset="0"/>
                <a:cs typeface="Times New Roman" pitchFamily="18" charset="0"/>
              </a:rPr>
              <a:t>Cardiac catheterization (angiogram). </a:t>
            </a:r>
            <a:r>
              <a:rPr lang="en-US" sz="2400" dirty="0" smtClean="0">
                <a:latin typeface="Times New Roman" pitchFamily="18" charset="0"/>
                <a:cs typeface="Times New Roman" pitchFamily="18" charset="0"/>
              </a:rPr>
              <a:t>This test can reveal blocked or narrowed arteries. </a:t>
            </a:r>
          </a:p>
          <a:p>
            <a:pPr algn="just">
              <a:lnSpc>
                <a:spcPct val="100000"/>
              </a:lnSpc>
            </a:pPr>
            <a:endParaRPr lang="en-US" sz="2400" dirty="0">
              <a:latin typeface="Times New Roman" pitchFamily="18" charset="0"/>
              <a:cs typeface="Times New Roman" pitchFamily="18" charset="0"/>
            </a:endParaRPr>
          </a:p>
        </p:txBody>
      </p:sp>
      <p:sp>
        <p:nvSpPr>
          <p:cNvPr id="5" name="عنوان 4"/>
          <p:cNvSpPr>
            <a:spLocks noGrp="1"/>
          </p:cNvSpPr>
          <p:nvPr>
            <p:ph type="title"/>
          </p:nvPr>
        </p:nvSpPr>
        <p:spPr>
          <a:xfrm>
            <a:off x="1551039" y="486207"/>
            <a:ext cx="9407628" cy="406736"/>
          </a:xfrm>
        </p:spPr>
        <p:txBody>
          <a:bodyPr/>
          <a:lstStyle/>
          <a:p>
            <a:r>
              <a:rPr lang="en-US" sz="3200" b="1" u="sng" dirty="0" smtClean="0">
                <a:solidFill>
                  <a:srgbClr val="FFFF00"/>
                </a:solidFill>
                <a:latin typeface="Times New Roman" pitchFamily="18" charset="0"/>
                <a:cs typeface="Times New Roman" pitchFamily="18" charset="0"/>
              </a:rPr>
              <a:t>Diagnosis</a:t>
            </a:r>
            <a:r>
              <a:rPr lang="en-US" sz="3200" dirty="0" smtClean="0">
                <a:solidFill>
                  <a:srgbClr val="FFFF00"/>
                </a:solidFill>
                <a:latin typeface="Times New Roman" pitchFamily="18" charset="0"/>
                <a:cs typeface="Times New Roman" pitchFamily="18" charset="0"/>
              </a:rPr>
              <a:t/>
            </a:r>
            <a:br>
              <a:rPr lang="en-US" sz="3200" dirty="0" smtClean="0">
                <a:solidFill>
                  <a:srgbClr val="FFFF00"/>
                </a:solidFill>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141705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12</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42084" y="813270"/>
            <a:ext cx="11499663" cy="5080789"/>
          </a:xfrm>
        </p:spPr>
        <p:txBody>
          <a:bodyPr anchor="t"/>
          <a:lstStyle/>
          <a:p>
            <a:pPr algn="just">
              <a:lnSpc>
                <a:spcPct val="150000"/>
              </a:lnSpc>
            </a:pPr>
            <a:r>
              <a:rPr lang="en-US" dirty="0">
                <a:latin typeface="Times New Roman" pitchFamily="18" charset="0"/>
                <a:cs typeface="Times New Roman" pitchFamily="18" charset="0"/>
              </a:rPr>
              <a:t>Cardiogenic shock treatment focuses on reducing the damage from lack of oxygen to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heart muscle and other organs</a:t>
            </a:r>
            <a:r>
              <a:rPr lang="en-US" dirty="0" smtClean="0">
                <a:latin typeface="Times New Roman" pitchFamily="18" charset="0"/>
                <a:cs typeface="Times New Roman" pitchFamily="18" charset="0"/>
              </a:rPr>
              <a:t>.</a:t>
            </a:r>
          </a:p>
          <a:p>
            <a:pPr algn="just">
              <a:lnSpc>
                <a:spcPct val="150000"/>
              </a:lnSpc>
            </a:pPr>
            <a:r>
              <a:rPr lang="en-US" b="1" u="sng" dirty="0">
                <a:solidFill>
                  <a:srgbClr val="FF0000"/>
                </a:solidFill>
                <a:latin typeface="Times New Roman" pitchFamily="18" charset="0"/>
                <a:cs typeface="Times New Roman" pitchFamily="18" charset="0"/>
              </a:rPr>
              <a:t>Emergency life </a:t>
            </a:r>
            <a:r>
              <a:rPr lang="en-US" b="1" u="sng" dirty="0" smtClean="0">
                <a:solidFill>
                  <a:srgbClr val="FF0000"/>
                </a:solidFill>
                <a:latin typeface="Times New Roman" pitchFamily="18" charset="0"/>
                <a:cs typeface="Times New Roman" pitchFamily="18" charset="0"/>
              </a:rPr>
              <a:t>support</a:t>
            </a:r>
            <a:endParaRPr lang="en-US" b="1" dirty="0">
              <a:latin typeface="Times New Roman" pitchFamily="18" charset="0"/>
              <a:cs typeface="Times New Roman" pitchFamily="18" charset="0"/>
            </a:endParaRPr>
          </a:p>
          <a:p>
            <a:pPr algn="just">
              <a:lnSpc>
                <a:spcPct val="150000"/>
              </a:lnSpc>
            </a:pPr>
            <a:r>
              <a:rPr lang="en-US" dirty="0">
                <a:latin typeface="Times New Roman" pitchFamily="18" charset="0"/>
                <a:cs typeface="Times New Roman" pitchFamily="18" charset="0"/>
              </a:rPr>
              <a:t>Most people who have cardiogenic shock need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extra </a:t>
            </a:r>
            <a:r>
              <a:rPr lang="en-US" dirty="0">
                <a:latin typeface="Times New Roman" pitchFamily="18" charset="0"/>
                <a:cs typeface="Times New Roman" pitchFamily="18" charset="0"/>
              </a:rPr>
              <a:t>oxygen. </a:t>
            </a:r>
            <a:r>
              <a:rPr lang="en-US" dirty="0" smtClean="0">
                <a:latin typeface="Times New Roman" pitchFamily="18" charset="0"/>
                <a:cs typeface="Times New Roman" pitchFamily="18" charset="0"/>
              </a:rPr>
              <a:t>If </a:t>
            </a:r>
            <a:r>
              <a:rPr lang="en-US" dirty="0">
                <a:latin typeface="Times New Roman" pitchFamily="18" charset="0"/>
                <a:cs typeface="Times New Roman" pitchFamily="18" charset="0"/>
              </a:rPr>
              <a:t>necessary, you'll be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connected </a:t>
            </a:r>
            <a:r>
              <a:rPr lang="en-US" dirty="0">
                <a:latin typeface="Times New Roman" pitchFamily="18" charset="0"/>
                <a:cs typeface="Times New Roman" pitchFamily="18" charset="0"/>
              </a:rPr>
              <a:t>to a breathing machine (ventilator). </a:t>
            </a:r>
            <a:endParaRPr lang="en-US" dirty="0" smtClean="0">
              <a:latin typeface="Times New Roman" pitchFamily="18" charset="0"/>
              <a:cs typeface="Times New Roman" pitchFamily="18" charset="0"/>
            </a:endParaRPr>
          </a:p>
          <a:p>
            <a:pPr algn="just">
              <a:lnSpc>
                <a:spcPct val="100000"/>
              </a:lnSpc>
            </a:pPr>
            <a:endParaRPr lang="en-US" sz="2400" dirty="0">
              <a:latin typeface="Times New Roman" pitchFamily="18" charset="0"/>
              <a:cs typeface="Times New Roman" pitchFamily="18" charset="0"/>
            </a:endParaRPr>
          </a:p>
        </p:txBody>
      </p:sp>
      <p:sp>
        <p:nvSpPr>
          <p:cNvPr id="5" name="عنوان 4"/>
          <p:cNvSpPr>
            <a:spLocks noGrp="1"/>
          </p:cNvSpPr>
          <p:nvPr>
            <p:ph type="title"/>
          </p:nvPr>
        </p:nvSpPr>
        <p:spPr/>
        <p:txBody>
          <a:bodyPr/>
          <a:lstStyle/>
          <a:p>
            <a:r>
              <a:rPr lang="en-US" sz="3200" b="1" u="sng" dirty="0" smtClean="0">
                <a:solidFill>
                  <a:srgbClr val="FFFF00"/>
                </a:solidFill>
                <a:latin typeface="Times New Roman" pitchFamily="18" charset="0"/>
                <a:cs typeface="Times New Roman" pitchFamily="18" charset="0"/>
              </a:rPr>
              <a:t>Treatment</a:t>
            </a:r>
            <a:endParaRPr lang="en-US"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1783" y="1648495"/>
            <a:ext cx="2792842" cy="453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500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13</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244699" y="826149"/>
            <a:ext cx="11835684" cy="5080789"/>
          </a:xfrm>
        </p:spPr>
        <p:txBody>
          <a:bodyPr anchor="t"/>
          <a:lstStyle/>
          <a:p>
            <a:pPr marL="419100" lvl="0" indent="-342900" algn="just">
              <a:lnSpc>
                <a:spcPct val="150000"/>
              </a:lnSpc>
              <a:buFont typeface="Arial" pitchFamily="34" charset="0"/>
              <a:buChar char="•"/>
            </a:pPr>
            <a:r>
              <a:rPr lang="en-US" sz="2400" b="1" dirty="0" smtClean="0">
                <a:solidFill>
                  <a:srgbClr val="FF0000"/>
                </a:solidFill>
                <a:latin typeface="Times New Roman" pitchFamily="18" charset="0"/>
                <a:cs typeface="Times New Roman" pitchFamily="18" charset="0"/>
              </a:rPr>
              <a:t>Fluid </a:t>
            </a:r>
            <a:r>
              <a:rPr lang="en-US" sz="2400" b="1" dirty="0">
                <a:solidFill>
                  <a:srgbClr val="FF0000"/>
                </a:solidFill>
                <a:latin typeface="Times New Roman" pitchFamily="18" charset="0"/>
                <a:cs typeface="Times New Roman" pitchFamily="18" charset="0"/>
              </a:rPr>
              <a:t>therapy</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Administration </a:t>
            </a:r>
            <a:r>
              <a:rPr lang="en-US" sz="2400" dirty="0">
                <a:latin typeface="Times New Roman" pitchFamily="18" charset="0"/>
                <a:cs typeface="Times New Roman" pitchFamily="18" charset="0"/>
              </a:rPr>
              <a:t>of fluids must be monitored closely to detect signs of fluid overload</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419100" lvl="0" indent="-342900" algn="just">
              <a:lnSpc>
                <a:spcPct val="150000"/>
              </a:lnSpc>
              <a:buFont typeface="Arial" pitchFamily="34" charset="0"/>
              <a:buChar char="•"/>
            </a:pPr>
            <a:r>
              <a:rPr lang="en-US" sz="2400" b="1" dirty="0" smtClean="0">
                <a:solidFill>
                  <a:srgbClr val="FF0000"/>
                </a:solidFill>
                <a:latin typeface="Times New Roman" pitchFamily="18" charset="0"/>
                <a:cs typeface="Times New Roman" pitchFamily="18" charset="0"/>
              </a:rPr>
              <a:t>Vasopressors</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These medications are used to treat low blood pressure. They include </a:t>
            </a:r>
            <a:r>
              <a:rPr lang="en-US" sz="2400" dirty="0">
                <a:solidFill>
                  <a:srgbClr val="45A5ED">
                    <a:lumMod val="75000"/>
                  </a:srgbClr>
                </a:solidFill>
                <a:latin typeface="Times New Roman" pitchFamily="18" charset="0"/>
                <a:cs typeface="Times New Roman" pitchFamily="18" charset="0"/>
              </a:rPr>
              <a:t>dopamine, epinephrine (Adrenaline), norepinephrine (</a:t>
            </a:r>
            <a:r>
              <a:rPr lang="en-US" sz="2400" dirty="0" err="1">
                <a:solidFill>
                  <a:srgbClr val="45A5ED">
                    <a:lumMod val="75000"/>
                  </a:srgbClr>
                </a:solidFill>
                <a:latin typeface="Times New Roman" pitchFamily="18" charset="0"/>
                <a:cs typeface="Times New Roman" pitchFamily="18" charset="0"/>
              </a:rPr>
              <a:t>Levophed</a:t>
            </a:r>
            <a:r>
              <a:rPr lang="en-US" sz="2400" dirty="0">
                <a:solidFill>
                  <a:srgbClr val="45A5ED">
                    <a:lumMod val="75000"/>
                  </a:srgbClr>
                </a:solidFill>
                <a:latin typeface="Times New Roman" pitchFamily="18" charset="0"/>
                <a:cs typeface="Times New Roman" pitchFamily="18" charset="0"/>
              </a:rPr>
              <a:t>)</a:t>
            </a:r>
            <a:r>
              <a:rPr lang="en-US" sz="2400" dirty="0">
                <a:latin typeface="Times New Roman" pitchFamily="18" charset="0"/>
                <a:cs typeface="Times New Roman" pitchFamily="18" charset="0"/>
              </a:rPr>
              <a:t> and others.</a:t>
            </a:r>
          </a:p>
          <a:p>
            <a:pPr marL="419100" lvl="0" indent="-342900" algn="just">
              <a:lnSpc>
                <a:spcPct val="150000"/>
              </a:lnSpc>
              <a:buFont typeface="Arial" pitchFamily="34" charset="0"/>
              <a:buChar char="•"/>
            </a:pPr>
            <a:r>
              <a:rPr lang="en-US" sz="2400" b="1" dirty="0">
                <a:solidFill>
                  <a:srgbClr val="FF0000"/>
                </a:solidFill>
                <a:latin typeface="Times New Roman" pitchFamily="18" charset="0"/>
                <a:cs typeface="Times New Roman" pitchFamily="18" charset="0"/>
              </a:rPr>
              <a:t>Inotropic agents</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These medications, which help improve the pumping function of the heart,  They include </a:t>
            </a:r>
            <a:r>
              <a:rPr lang="en-US" sz="2400" dirty="0" err="1">
                <a:solidFill>
                  <a:srgbClr val="45A5ED">
                    <a:lumMod val="75000"/>
                  </a:srgbClr>
                </a:solidFill>
                <a:latin typeface="Times New Roman" pitchFamily="18" charset="0"/>
                <a:cs typeface="Times New Roman" pitchFamily="18" charset="0"/>
              </a:rPr>
              <a:t>dobutamine</a:t>
            </a:r>
            <a:r>
              <a:rPr lang="en-US" sz="2400" dirty="0">
                <a:solidFill>
                  <a:srgbClr val="45A5ED">
                    <a:lumMod val="75000"/>
                  </a:srgbClr>
                </a:solidFill>
                <a:latin typeface="Times New Roman" pitchFamily="18" charset="0"/>
                <a:cs typeface="Times New Roman" pitchFamily="18" charset="0"/>
              </a:rPr>
              <a:t>, dopamine and </a:t>
            </a:r>
            <a:r>
              <a:rPr lang="en-US" sz="2400" dirty="0" err="1">
                <a:solidFill>
                  <a:srgbClr val="45A5ED">
                    <a:lumMod val="75000"/>
                  </a:srgbClr>
                </a:solidFill>
                <a:latin typeface="Times New Roman" pitchFamily="18" charset="0"/>
                <a:cs typeface="Times New Roman" pitchFamily="18" charset="0"/>
              </a:rPr>
              <a:t>milrinone</a:t>
            </a:r>
            <a:r>
              <a:rPr lang="en-US" sz="2400" dirty="0">
                <a:solidFill>
                  <a:srgbClr val="45A5ED">
                    <a:lumMod val="75000"/>
                  </a:srgbClr>
                </a:solidFill>
                <a:latin typeface="Times New Roman" pitchFamily="18" charset="0"/>
                <a:cs typeface="Times New Roman" pitchFamily="18" charset="0"/>
              </a:rPr>
              <a:t>.</a:t>
            </a:r>
          </a:p>
          <a:p>
            <a:pPr marL="419100" lvl="0" indent="-342900" algn="just">
              <a:lnSpc>
                <a:spcPct val="150000"/>
              </a:lnSpc>
              <a:buFont typeface="Arial" pitchFamily="34" charset="0"/>
              <a:buChar char="•"/>
            </a:pPr>
            <a:r>
              <a:rPr lang="en-US" sz="2400" b="1" dirty="0">
                <a:solidFill>
                  <a:srgbClr val="FF0000"/>
                </a:solidFill>
                <a:latin typeface="Times New Roman" pitchFamily="18" charset="0"/>
                <a:cs typeface="Times New Roman" pitchFamily="18" charset="0"/>
              </a:rPr>
              <a:t>blood-thinning medications </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usually given immediately to reduce blood clotting and keep blood moving through a narrowed artery, They include  </a:t>
            </a:r>
            <a:r>
              <a:rPr lang="en-US" sz="2400" dirty="0">
                <a:solidFill>
                  <a:schemeClr val="accent5">
                    <a:lumMod val="75000"/>
                  </a:schemeClr>
                </a:solidFill>
                <a:latin typeface="Times New Roman" pitchFamily="18" charset="0"/>
                <a:cs typeface="Times New Roman" pitchFamily="18" charset="0"/>
              </a:rPr>
              <a:t>Aspirin, Antiplatelet (</a:t>
            </a:r>
            <a:r>
              <a:rPr lang="en-US" sz="2400" dirty="0" err="1">
                <a:solidFill>
                  <a:schemeClr val="accent5">
                    <a:lumMod val="75000"/>
                  </a:schemeClr>
                </a:solidFill>
                <a:latin typeface="Times New Roman" pitchFamily="18" charset="0"/>
                <a:cs typeface="Times New Roman" pitchFamily="18" charset="0"/>
              </a:rPr>
              <a:t>clopidogrel</a:t>
            </a:r>
            <a:r>
              <a:rPr lang="en-US" sz="2400" dirty="0">
                <a:solidFill>
                  <a:schemeClr val="accent5">
                    <a:lumMod val="75000"/>
                  </a:schemeClr>
                </a:solidFill>
                <a:latin typeface="Times New Roman" pitchFamily="18" charset="0"/>
                <a:cs typeface="Times New Roman" pitchFamily="18" charset="0"/>
              </a:rPr>
              <a:t> (Plavix)) and heparin</a:t>
            </a:r>
          </a:p>
          <a:p>
            <a:endParaRPr lang="ar-IQ" dirty="0"/>
          </a:p>
        </p:txBody>
      </p:sp>
      <p:sp>
        <p:nvSpPr>
          <p:cNvPr id="5" name="عنوان 4"/>
          <p:cNvSpPr>
            <a:spLocks noGrp="1"/>
          </p:cNvSpPr>
          <p:nvPr>
            <p:ph type="title"/>
          </p:nvPr>
        </p:nvSpPr>
        <p:spPr/>
        <p:txBody>
          <a:bodyPr/>
          <a:lstStyle/>
          <a:p>
            <a:pPr lvl="0"/>
            <a:r>
              <a:rPr lang="en-US" sz="2400" b="1" u="sng" dirty="0">
                <a:solidFill>
                  <a:srgbClr val="FFFF00"/>
                </a:solidFill>
                <a:latin typeface="Times New Roman" pitchFamily="18" charset="0"/>
                <a:cs typeface="Times New Roman" pitchFamily="18" charset="0"/>
              </a:rPr>
              <a:t>Medications</a:t>
            </a:r>
            <a:r>
              <a:rPr lang="en-US" sz="2400" dirty="0">
                <a:solidFill>
                  <a:srgbClr val="FFFF00"/>
                </a:solidFill>
                <a:latin typeface="Times New Roman" pitchFamily="18" charset="0"/>
                <a:cs typeface="Times New Roman" pitchFamily="18" charset="0"/>
              </a:rPr>
              <a:t/>
            </a:r>
            <a:br>
              <a:rPr lang="en-US" sz="2400" dirty="0">
                <a:solidFill>
                  <a:srgbClr val="FFFF00"/>
                </a:solidFill>
                <a:latin typeface="Times New Roman" pitchFamily="18" charset="0"/>
                <a:cs typeface="Times New Roman" pitchFamily="18" charset="0"/>
              </a:rPr>
            </a:br>
            <a:endParaRPr lang="ar-IQ" dirty="0">
              <a:solidFill>
                <a:srgbClr val="FFFF00"/>
              </a:solidFill>
            </a:endParaRPr>
          </a:p>
        </p:txBody>
      </p:sp>
    </p:spTree>
    <p:extLst>
      <p:ext uri="{BB962C8B-B14F-4D97-AF65-F5344CB8AC3E}">
        <p14:creationId xmlns:p14="http://schemas.microsoft.com/office/powerpoint/2010/main" val="848777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14</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642525" y="1027053"/>
            <a:ext cx="11549475" cy="5080789"/>
          </a:xfrm>
        </p:spPr>
        <p:txBody>
          <a:bodyPr/>
          <a:lstStyle/>
          <a:p>
            <a:endParaRPr lang="ar-IQ" dirty="0"/>
          </a:p>
        </p:txBody>
      </p:sp>
      <p:sp>
        <p:nvSpPr>
          <p:cNvPr id="5" name="عنوان 4"/>
          <p:cNvSpPr>
            <a:spLocks noGrp="1"/>
          </p:cNvSpPr>
          <p:nvPr>
            <p:ph type="title"/>
          </p:nvPr>
        </p:nvSpPr>
        <p:spPr/>
        <p:txBody>
          <a:bodyPr/>
          <a:lstStyle/>
          <a:p>
            <a:endParaRPr lang="ar-IQ"/>
          </a:p>
        </p:txBody>
      </p:sp>
      <p:sp>
        <p:nvSpPr>
          <p:cNvPr id="6" name="مستطيل 5"/>
          <p:cNvSpPr/>
          <p:nvPr/>
        </p:nvSpPr>
        <p:spPr>
          <a:xfrm>
            <a:off x="334851" y="837127"/>
            <a:ext cx="11857149" cy="5460642"/>
          </a:xfrm>
          <a:prstGeom prst="rect">
            <a:avLst/>
          </a:prstGeom>
          <a:solidFill>
            <a:schemeClr val="accent6">
              <a:lumMod val="50000"/>
            </a:schemeClr>
          </a:solidFill>
          <a:ln>
            <a:solidFill>
              <a:srgbClr val="2E2F5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4154" b="11139"/>
          <a:stretch/>
        </p:blipFill>
        <p:spPr bwMode="auto">
          <a:xfrm>
            <a:off x="334851" y="1262125"/>
            <a:ext cx="11571685" cy="412124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سهم إلى اليسار 6"/>
          <p:cNvSpPr/>
          <p:nvPr/>
        </p:nvSpPr>
        <p:spPr>
          <a:xfrm rot="10800000">
            <a:off x="682579" y="3567448"/>
            <a:ext cx="4353059" cy="592428"/>
          </a:xfrm>
          <a:prstGeom prst="leftArrow">
            <a:avLst>
              <a:gd name="adj1" fmla="val 50000"/>
              <a:gd name="adj2" fmla="val 8823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15392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15</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29206" y="903421"/>
            <a:ext cx="11280722" cy="5080789"/>
          </a:xfrm>
        </p:spPr>
        <p:txBody>
          <a:bodyPr anchor="t"/>
          <a:lstStyle/>
          <a:p>
            <a:r>
              <a:rPr lang="en-US" b="1" u="sng" dirty="0">
                <a:solidFill>
                  <a:srgbClr val="FF0000"/>
                </a:solidFill>
                <a:latin typeface="Times New Roman" pitchFamily="18" charset="0"/>
                <a:cs typeface="Times New Roman" pitchFamily="18" charset="0"/>
              </a:rPr>
              <a:t>DEFINITION</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algn="just">
              <a:lnSpc>
                <a:spcPct val="150000"/>
              </a:lnSpc>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syndrome characterized  by decreased circulation blood   </a:t>
            </a:r>
            <a:r>
              <a:rPr lang="en-US" dirty="0">
                <a:latin typeface="Times New Roman" pitchFamily="18" charset="0"/>
                <a:cs typeface="Times New Roman" pitchFamily="18" charset="0"/>
              </a:rPr>
              <a:t>volume (</a:t>
            </a:r>
            <a:r>
              <a:rPr lang="en-US" dirty="0" err="1">
                <a:latin typeface="Times New Roman" pitchFamily="18" charset="0"/>
                <a:cs typeface="Times New Roman" pitchFamily="18" charset="0"/>
              </a:rPr>
              <a:t>hypovolemia</a:t>
            </a:r>
            <a:r>
              <a:rPr lang="en-US" dirty="0">
                <a:latin typeface="Times New Roman" pitchFamily="18" charset="0"/>
                <a:cs typeface="Times New Roman" pitchFamily="18" charset="0"/>
              </a:rPr>
              <a:t>), which results in reduction of effective tissue perfusion pressure and generalized cellular dysfunctions. </a:t>
            </a:r>
          </a:p>
          <a:p>
            <a:pPr lvl="0"/>
            <a:r>
              <a:rPr lang="en-US" dirty="0">
                <a:solidFill>
                  <a:srgbClr val="FF0000"/>
                </a:solidFill>
                <a:latin typeface="Times New Roman" pitchFamily="18" charset="0"/>
                <a:cs typeface="Times New Roman" pitchFamily="18" charset="0"/>
              </a:rPr>
              <a:t>causes </a:t>
            </a:r>
          </a:p>
          <a:p>
            <a:pPr lvl="0"/>
            <a:r>
              <a:rPr lang="en-US" dirty="0">
                <a:latin typeface="Times New Roman" pitchFamily="18" charset="0"/>
                <a:cs typeface="Times New Roman" pitchFamily="18" charset="0"/>
              </a:rPr>
              <a:t>• Loss of blood         hemorrhage (internal, external). </a:t>
            </a:r>
          </a:p>
          <a:p>
            <a:pPr lvl="0"/>
            <a:r>
              <a:rPr lang="en-US" dirty="0">
                <a:latin typeface="Times New Roman" pitchFamily="18" charset="0"/>
                <a:cs typeface="Times New Roman" pitchFamily="18" charset="0"/>
              </a:rPr>
              <a:t>• Loss of plasma           </a:t>
            </a:r>
            <a:r>
              <a:rPr lang="en-US" dirty="0" smtClean="0">
                <a:latin typeface="Times New Roman" pitchFamily="18" charset="0"/>
                <a:cs typeface="Times New Roman" pitchFamily="18" charset="0"/>
              </a:rPr>
              <a:t>burns, Edema, ascites, </a:t>
            </a:r>
            <a:r>
              <a:rPr lang="en-US" dirty="0">
                <a:latin typeface="Times New Roman" pitchFamily="18" charset="0"/>
                <a:cs typeface="Times New Roman" pitchFamily="18" charset="0"/>
              </a:rPr>
              <a:t>peritonitis</a:t>
            </a:r>
          </a:p>
          <a:p>
            <a:pPr lvl="0"/>
            <a:r>
              <a:rPr lang="en-US" dirty="0">
                <a:latin typeface="Times New Roman" pitchFamily="18" charset="0"/>
                <a:cs typeface="Times New Roman" pitchFamily="18" charset="0"/>
              </a:rPr>
              <a:t>• Loss of fluid           severe vomiting &amp; diarrhea. excessive diuretics </a:t>
            </a:r>
          </a:p>
        </p:txBody>
      </p:sp>
      <p:sp>
        <p:nvSpPr>
          <p:cNvPr id="5" name="عنوان 4"/>
          <p:cNvSpPr>
            <a:spLocks noGrp="1"/>
          </p:cNvSpPr>
          <p:nvPr>
            <p:ph type="title"/>
          </p:nvPr>
        </p:nvSpPr>
        <p:spPr>
          <a:xfrm>
            <a:off x="1267704" y="524844"/>
            <a:ext cx="9407628" cy="406736"/>
          </a:xfrm>
        </p:spPr>
        <p:txBody>
          <a:bodyPr/>
          <a:lstStyle/>
          <a:p>
            <a:r>
              <a:rPr lang="en-US" sz="4000" b="1" dirty="0">
                <a:solidFill>
                  <a:srgbClr val="FFFF00"/>
                </a:solidFill>
                <a:latin typeface="Times New Roman" pitchFamily="18" charset="0"/>
                <a:cs typeface="Times New Roman" pitchFamily="18" charset="0"/>
              </a:rPr>
              <a:t>Hypovolemic Shock: </a:t>
            </a:r>
            <a:r>
              <a:rPr lang="en-US" sz="4000" b="1" dirty="0">
                <a:latin typeface="Times New Roman" pitchFamily="18" charset="0"/>
                <a:cs typeface="Times New Roman" pitchFamily="18" charset="0"/>
              </a:rPr>
              <a:t/>
            </a:r>
            <a:br>
              <a:rPr lang="en-US" sz="4000" b="1"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ar-IQ" dirty="0"/>
          </a:p>
        </p:txBody>
      </p:sp>
      <p:cxnSp>
        <p:nvCxnSpPr>
          <p:cNvPr id="6" name="رابط كسهم مستقيم 5"/>
          <p:cNvCxnSpPr/>
          <p:nvPr/>
        </p:nvCxnSpPr>
        <p:spPr>
          <a:xfrm>
            <a:off x="2975019" y="4288664"/>
            <a:ext cx="52803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3239036" y="4750157"/>
            <a:ext cx="52803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2863402" y="5160134"/>
            <a:ext cx="52803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465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16</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29205" y="903421"/>
            <a:ext cx="11549475" cy="5080789"/>
          </a:xfrm>
        </p:spPr>
        <p:txBody>
          <a:bodyPr anchor="t"/>
          <a:lstStyle/>
          <a:p>
            <a:endParaRPr lang="en-US" b="1" dirty="0" smtClean="0">
              <a:latin typeface="Times New Roman" pitchFamily="18" charset="0"/>
              <a:cs typeface="Times New Roman" pitchFamily="18" charset="0"/>
            </a:endParaRPr>
          </a:p>
          <a:p>
            <a:endParaRPr lang="ar-IQ" dirty="0">
              <a:latin typeface="Times New Roman" pitchFamily="18" charset="0"/>
              <a:cs typeface="Times New Roman" pitchFamily="18" charset="0"/>
            </a:endParaRPr>
          </a:p>
        </p:txBody>
      </p:sp>
      <p:sp>
        <p:nvSpPr>
          <p:cNvPr id="5" name="عنوان 4"/>
          <p:cNvSpPr>
            <a:spLocks noGrp="1"/>
          </p:cNvSpPr>
          <p:nvPr>
            <p:ph type="title"/>
          </p:nvPr>
        </p:nvSpPr>
        <p:spPr>
          <a:xfrm>
            <a:off x="1267704" y="524844"/>
            <a:ext cx="9407628" cy="406736"/>
          </a:xfrm>
        </p:spPr>
        <p:txBody>
          <a:bodyPr/>
          <a:lstStyle/>
          <a:p>
            <a:r>
              <a:rPr lang="en-US" sz="4000" b="1" dirty="0">
                <a:solidFill>
                  <a:srgbClr val="FFFF00"/>
                </a:solidFill>
                <a:latin typeface="Times New Roman" pitchFamily="18" charset="0"/>
                <a:cs typeface="Times New Roman" pitchFamily="18" charset="0"/>
              </a:rPr>
              <a:t>Hypovolemic Shock: </a:t>
            </a:r>
            <a:br>
              <a:rPr lang="en-US" sz="4000" b="1" dirty="0">
                <a:solidFill>
                  <a:srgbClr val="FFFF00"/>
                </a:solidFill>
                <a:latin typeface="Times New Roman" pitchFamily="18" charset="0"/>
                <a:cs typeface="Times New Roman" pitchFamily="18" charset="0"/>
              </a:rPr>
            </a:br>
            <a:r>
              <a:rPr lang="en-US" dirty="0">
                <a:solidFill>
                  <a:srgbClr val="FFFF00"/>
                </a:solidFill>
                <a:latin typeface="Times New Roman" pitchFamily="18" charset="0"/>
                <a:cs typeface="Times New Roman" pitchFamily="18" charset="0"/>
              </a:rPr>
              <a:t/>
            </a:r>
            <a:br>
              <a:rPr lang="en-US" dirty="0">
                <a:solidFill>
                  <a:srgbClr val="FFFF00"/>
                </a:solidFill>
                <a:latin typeface="Times New Roman" pitchFamily="18" charset="0"/>
                <a:cs typeface="Times New Roman" pitchFamily="18" charset="0"/>
              </a:rPr>
            </a:br>
            <a:endParaRPr lang="ar-IQ"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66" y="911294"/>
            <a:ext cx="7559899" cy="587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225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17</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29205" y="903421"/>
            <a:ext cx="11549475" cy="5080789"/>
          </a:xfrm>
        </p:spPr>
        <p:txBody>
          <a:bodyPr anchor="t"/>
          <a:lstStyle/>
          <a:p>
            <a:pPr>
              <a:lnSpc>
                <a:spcPct val="150000"/>
              </a:lnSpc>
            </a:pP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increased serum lactate, </a:t>
            </a:r>
            <a:endParaRPr lang="en-US" sz="3200" dirty="0" smtClean="0">
              <a:latin typeface="Times New Roman" pitchFamily="18" charset="0"/>
              <a:cs typeface="Times New Roman" pitchFamily="18" charset="0"/>
            </a:endParaRPr>
          </a:p>
          <a:p>
            <a:pPr>
              <a:lnSpc>
                <a:spcPct val="150000"/>
              </a:lnSpc>
            </a:pP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arterial pH, Metabolic laboratory studies </a:t>
            </a:r>
            <a:endParaRPr lang="en-US" sz="3200" dirty="0" smtClean="0">
              <a:latin typeface="Times New Roman" pitchFamily="18" charset="0"/>
              <a:cs typeface="Times New Roman" pitchFamily="18" charset="0"/>
            </a:endParaRPr>
          </a:p>
          <a:p>
            <a:pPr>
              <a:lnSpc>
                <a:spcPct val="150000"/>
              </a:lnSpc>
            </a:pPr>
            <a:r>
              <a:rPr lang="en-US" sz="3200" dirty="0" smtClean="0">
                <a:latin typeface="Times New Roman" pitchFamily="18" charset="0"/>
                <a:cs typeface="Times New Roman" pitchFamily="18" charset="0"/>
              </a:rPr>
              <a:t>• ABO system </a:t>
            </a:r>
          </a:p>
          <a:p>
            <a:pPr>
              <a:lnSpc>
                <a:spcPct val="150000"/>
              </a:lnSpc>
            </a:pP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fluid and electrolytes </a:t>
            </a:r>
            <a:endParaRPr lang="en-US" sz="3200" dirty="0" smtClean="0">
              <a:latin typeface="Times New Roman" pitchFamily="18" charset="0"/>
              <a:cs typeface="Times New Roman" pitchFamily="18" charset="0"/>
            </a:endParaRPr>
          </a:p>
          <a:p>
            <a:pPr>
              <a:lnSpc>
                <a:spcPct val="150000"/>
              </a:lnSpc>
            </a:pP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Serial hemoglobin and hematocrit determinations and coagulation panels to assess the need for blood product replacement</a:t>
            </a:r>
          </a:p>
          <a:p>
            <a:endParaRPr lang="ar-IQ" dirty="0">
              <a:latin typeface="Times New Roman" pitchFamily="18" charset="0"/>
              <a:cs typeface="Times New Roman" pitchFamily="18" charset="0"/>
            </a:endParaRPr>
          </a:p>
        </p:txBody>
      </p:sp>
      <p:sp>
        <p:nvSpPr>
          <p:cNvPr id="5" name="عنوان 4"/>
          <p:cNvSpPr>
            <a:spLocks noGrp="1"/>
          </p:cNvSpPr>
          <p:nvPr>
            <p:ph type="title"/>
          </p:nvPr>
        </p:nvSpPr>
        <p:spPr>
          <a:xfrm>
            <a:off x="1267704" y="769545"/>
            <a:ext cx="9407628" cy="406736"/>
          </a:xfrm>
        </p:spPr>
        <p:txBody>
          <a:bodyPr/>
          <a:lstStyle/>
          <a:p>
            <a:r>
              <a:rPr lang="en-US" sz="4000" b="1" dirty="0" smtClean="0">
                <a:latin typeface="Times New Roman" pitchFamily="18" charset="0"/>
                <a:cs typeface="Times New Roman" pitchFamily="18" charset="0"/>
              </a:rPr>
              <a:t>LABORATORY </a:t>
            </a:r>
            <a:r>
              <a:rPr lang="en-US" sz="4000" b="1" dirty="0">
                <a:latin typeface="Times New Roman" pitchFamily="18" charset="0"/>
                <a:cs typeface="Times New Roman" pitchFamily="18" charset="0"/>
              </a:rPr>
              <a:t>STUDIES </a:t>
            </a:r>
            <a:br>
              <a:rPr lang="en-US" sz="4000" b="1" dirty="0">
                <a:latin typeface="Times New Roman" pitchFamily="18" charset="0"/>
                <a:cs typeface="Times New Roman" pitchFamily="18" charset="0"/>
              </a:rPr>
            </a:br>
            <a:r>
              <a:rPr lang="en-US" sz="4000" b="1" dirty="0" smtClean="0">
                <a:latin typeface="Times New Roman" pitchFamily="18" charset="0"/>
                <a:cs typeface="Times New Roman" pitchFamily="18" charset="0"/>
              </a:rPr>
              <a:t> </a:t>
            </a:r>
            <a:r>
              <a:rPr lang="en-US" sz="4000" b="1" dirty="0">
                <a:latin typeface="Times New Roman" pitchFamily="18" charset="0"/>
                <a:cs typeface="Times New Roman" pitchFamily="18" charset="0"/>
              </a:rPr>
              <a:t/>
            </a:r>
            <a:br>
              <a:rPr lang="en-US" sz="4000" b="1"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ar-IQ" dirty="0"/>
          </a:p>
        </p:txBody>
      </p:sp>
    </p:spTree>
    <p:extLst>
      <p:ext uri="{BB962C8B-B14F-4D97-AF65-F5344CB8AC3E}">
        <p14:creationId xmlns:p14="http://schemas.microsoft.com/office/powerpoint/2010/main" val="4254127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18</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42084" y="838162"/>
            <a:ext cx="11549475" cy="5080789"/>
          </a:xfrm>
        </p:spPr>
        <p:txBody>
          <a:bodyPr anchor="t"/>
          <a:lstStyle/>
          <a:p>
            <a:pPr>
              <a:lnSpc>
                <a:spcPct val="100000"/>
              </a:lnSpc>
            </a:pPr>
            <a:r>
              <a:rPr lang="en-US" dirty="0" smtClean="0">
                <a:solidFill>
                  <a:srgbClr val="FF0000"/>
                </a:solidFill>
                <a:latin typeface="Times New Roman" pitchFamily="18" charset="0"/>
                <a:cs typeface="Times New Roman" pitchFamily="18" charset="0"/>
              </a:rPr>
              <a:t>• Pulse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weak, rapid pulse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thread </a:t>
            </a:r>
          </a:p>
          <a:p>
            <a:pPr>
              <a:lnSpc>
                <a:spcPct val="100000"/>
              </a:lnSpc>
            </a:pPr>
            <a:r>
              <a:rPr lang="en-US" dirty="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      </a:t>
            </a:r>
            <a:r>
              <a:rPr lang="en-US" sz="2000" dirty="0" smtClean="0">
                <a:solidFill>
                  <a:srgbClr val="00B0F0"/>
                </a:solidFill>
                <a:latin typeface="Times New Roman" pitchFamily="18" charset="0"/>
                <a:cs typeface="Times New Roman" pitchFamily="18" charset="0"/>
              </a:rPr>
              <a:t>Weak</a:t>
            </a:r>
            <a:r>
              <a:rPr lang="en-US" sz="2000" dirty="0" smtClean="0">
                <a:latin typeface="Times New Roman" pitchFamily="18" charset="0"/>
                <a:cs typeface="Times New Roman" pitchFamily="18" charset="0"/>
              </a:rPr>
              <a:t>:  due to   systolic more than diastolic = small pulse </a:t>
            </a:r>
          </a:p>
          <a:p>
            <a:pPr>
              <a:lnSpc>
                <a:spcPct val="100000"/>
              </a:lnSpc>
            </a:pPr>
            <a:r>
              <a:rPr lang="en-US" sz="2000" dirty="0" smtClean="0">
                <a:solidFill>
                  <a:srgbClr val="FF0000"/>
                </a:solidFill>
                <a:latin typeface="Times New Roman" pitchFamily="18" charset="0"/>
                <a:cs typeface="Times New Roman" pitchFamily="18" charset="0"/>
              </a:rPr>
              <a:t>           </a:t>
            </a:r>
            <a:r>
              <a:rPr lang="en-US" sz="2000" dirty="0" smtClean="0">
                <a:solidFill>
                  <a:srgbClr val="00B0F0"/>
                </a:solidFill>
                <a:latin typeface="Times New Roman" pitchFamily="18" charset="0"/>
                <a:cs typeface="Times New Roman" pitchFamily="18" charset="0"/>
              </a:rPr>
              <a:t>Tachycardia </a:t>
            </a:r>
            <a:r>
              <a:rPr lang="en-US" sz="2000" dirty="0">
                <a:latin typeface="Times New Roman" pitchFamily="18" charset="0"/>
                <a:cs typeface="Times New Roman" pitchFamily="18" charset="0"/>
              </a:rPr>
              <a:t>:</a:t>
            </a:r>
            <a:r>
              <a:rPr lang="en-US" sz="2000" dirty="0" smtClean="0">
                <a:solidFill>
                  <a:srgbClr val="FF0000"/>
                </a:solidFill>
                <a:latin typeface="Times New Roman" pitchFamily="18" charset="0"/>
                <a:cs typeface="Times New Roman" pitchFamily="18" charset="0"/>
              </a:rPr>
              <a:t>    </a:t>
            </a:r>
            <a:r>
              <a:rPr lang="en-US" sz="2000" dirty="0" err="1" smtClean="0">
                <a:latin typeface="Times New Roman" pitchFamily="18" charset="0"/>
                <a:cs typeface="Times New Roman" pitchFamily="18" charset="0"/>
              </a:rPr>
              <a:t>drénaline</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sécrétion</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stimulâtes</a:t>
            </a:r>
            <a:r>
              <a:rPr lang="en-US" sz="2000" dirty="0">
                <a:latin typeface="Times New Roman" pitchFamily="18" charset="0"/>
                <a:cs typeface="Times New Roman" pitchFamily="18" charset="0"/>
              </a:rPr>
              <a:t> SA node </a:t>
            </a:r>
            <a:r>
              <a:rPr lang="en-US" sz="2000" dirty="0" smtClean="0">
                <a:latin typeface="Times New Roman" pitchFamily="18" charset="0"/>
                <a:cs typeface="Times New Roman" pitchFamily="18" charset="0"/>
              </a:rPr>
              <a:t>(Tachycardia&gt;100b/m)</a:t>
            </a:r>
          </a:p>
          <a:p>
            <a:pPr>
              <a:lnSpc>
                <a:spcPct val="100000"/>
              </a:lnSpc>
            </a:pPr>
            <a:r>
              <a:rPr lang="en-US" dirty="0" smtClean="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Blood </a:t>
            </a:r>
            <a:r>
              <a:rPr lang="en-US" dirty="0" smtClean="0">
                <a:solidFill>
                  <a:srgbClr val="FF0000"/>
                </a:solidFill>
                <a:latin typeface="Times New Roman" pitchFamily="18" charset="0"/>
                <a:cs typeface="Times New Roman" pitchFamily="18" charset="0"/>
              </a:rPr>
              <a:t>Pressure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Hypotension. </a:t>
            </a:r>
            <a:r>
              <a:rPr lang="en-US" dirty="0" smtClean="0">
                <a:latin typeface="Times New Roman" pitchFamily="18" charset="0"/>
                <a:cs typeface="Times New Roman" pitchFamily="18" charset="0"/>
              </a:rPr>
              <a:t>(  VR .     cardiac </a:t>
            </a:r>
            <a:r>
              <a:rPr lang="en-US" dirty="0">
                <a:latin typeface="Times New Roman" pitchFamily="18" charset="0"/>
                <a:cs typeface="Times New Roman" pitchFamily="18" charset="0"/>
              </a:rPr>
              <a:t>output </a:t>
            </a:r>
            <a:r>
              <a:rPr lang="en-US" dirty="0" smtClean="0">
                <a:latin typeface="Times New Roman" pitchFamily="18" charset="0"/>
                <a:cs typeface="Times New Roman" pitchFamily="18" charset="0"/>
              </a:rPr>
              <a:t>)</a:t>
            </a:r>
          </a:p>
          <a:p>
            <a:pPr>
              <a:lnSpc>
                <a:spcPct val="100000"/>
              </a:lnSpc>
            </a:pPr>
            <a:r>
              <a:rPr lang="en-US" dirty="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Tachypnea </a:t>
            </a:r>
            <a:r>
              <a:rPr lang="en-US" dirty="0">
                <a:solidFill>
                  <a:srgbClr val="FF0000"/>
                </a:solidFill>
                <a:latin typeface="Times New Roman" pitchFamily="18" charset="0"/>
                <a:cs typeface="Times New Roman" pitchFamily="18" charset="0"/>
              </a:rPr>
              <a:t>and air hunger </a:t>
            </a:r>
            <a:r>
              <a:rPr lang="en-US" dirty="0">
                <a:latin typeface="Times New Roman" pitchFamily="18" charset="0"/>
                <a:cs typeface="Times New Roman" pitchFamily="18" charset="0"/>
              </a:rPr>
              <a:t>&gt; from stimulation of respirator center early increase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of RR </a:t>
            </a:r>
          </a:p>
          <a:p>
            <a:pPr>
              <a:lnSpc>
                <a:spcPct val="100000"/>
              </a:lnSpc>
            </a:pPr>
            <a:r>
              <a:rPr lang="en-US" dirty="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Temperature</a:t>
            </a:r>
            <a:r>
              <a:rPr lang="en-US" dirty="0">
                <a:latin typeface="Times New Roman" pitchFamily="18" charset="0"/>
                <a:cs typeface="Times New Roman" pitchFamily="18" charset="0"/>
              </a:rPr>
              <a:t>: Hypothermia from </a:t>
            </a:r>
            <a:r>
              <a:rPr lang="en-US" dirty="0" smtClean="0">
                <a:latin typeface="Times New Roman" pitchFamily="18" charset="0"/>
                <a:cs typeface="Times New Roman" pitchFamily="18" charset="0"/>
              </a:rPr>
              <a:t>   metabolism </a:t>
            </a:r>
            <a:r>
              <a:rPr lang="en-US" dirty="0">
                <a:latin typeface="Times New Roman" pitchFamily="18" charset="0"/>
                <a:cs typeface="Times New Roman" pitchFamily="18" charset="0"/>
              </a:rPr>
              <a:t>by hypoxia &amp; hypotension. </a:t>
            </a:r>
            <a:endParaRPr lang="en-US" dirty="0" smtClean="0">
              <a:latin typeface="Times New Roman" pitchFamily="18" charset="0"/>
              <a:cs typeface="Times New Roman" pitchFamily="18" charset="0"/>
            </a:endParaRPr>
          </a:p>
          <a:p>
            <a:pPr>
              <a:lnSpc>
                <a:spcPct val="100000"/>
              </a:lnSpc>
            </a:pPr>
            <a:r>
              <a:rPr lang="en-US" dirty="0" smtClean="0">
                <a:solidFill>
                  <a:srgbClr val="FF0000"/>
                </a:solidFill>
                <a:latin typeface="Times New Roman" pitchFamily="18" charset="0"/>
                <a:cs typeface="Times New Roman" pitchFamily="18" charset="0"/>
              </a:rPr>
              <a:t>• Skin</a:t>
            </a:r>
            <a:r>
              <a:rPr lang="en-US" dirty="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Pale</a:t>
            </a:r>
            <a:r>
              <a:rPr lang="en-US" dirty="0">
                <a:latin typeface="Times New Roman" pitchFamily="18" charset="0"/>
                <a:cs typeface="Times New Roman" pitchFamily="18" charset="0"/>
              </a:rPr>
              <a:t>, Cold, Clammy </a:t>
            </a:r>
            <a:endParaRPr lang="en-US" dirty="0" smtClean="0">
              <a:latin typeface="Times New Roman" pitchFamily="18" charset="0"/>
              <a:cs typeface="Times New Roman" pitchFamily="18" charset="0"/>
            </a:endParaRPr>
          </a:p>
          <a:p>
            <a:pPr>
              <a:lnSpc>
                <a:spcPct val="100000"/>
              </a:lnSpc>
            </a:pPr>
            <a:r>
              <a:rPr lang="en-US" dirty="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Urine </a:t>
            </a:r>
            <a:r>
              <a:rPr lang="en-US" dirty="0">
                <a:solidFill>
                  <a:srgbClr val="FF0000"/>
                </a:solidFill>
                <a:latin typeface="Times New Roman" pitchFamily="18" charset="0"/>
                <a:cs typeface="Times New Roman" pitchFamily="18" charset="0"/>
              </a:rPr>
              <a:t>output </a:t>
            </a:r>
            <a:r>
              <a:rPr lang="en-US" dirty="0">
                <a:latin typeface="Times New Roman" pitchFamily="18" charset="0"/>
                <a:cs typeface="Times New Roman" pitchFamily="18" charset="0"/>
              </a:rPr>
              <a:t>: Oliguria from renal </a:t>
            </a:r>
            <a:r>
              <a:rPr lang="en-US" dirty="0" err="1">
                <a:latin typeface="Times New Roman" pitchFamily="18" charset="0"/>
                <a:cs typeface="Times New Roman" pitchFamily="18" charset="0"/>
              </a:rPr>
              <a:t>hypoperfusion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ADH and Aldosterone</a:t>
            </a:r>
            <a:r>
              <a:rPr lang="en-US" dirty="0" smtClean="0">
                <a:latin typeface="Times New Roman" pitchFamily="18" charset="0"/>
                <a:cs typeface="Times New Roman" pitchFamily="18" charset="0"/>
              </a:rPr>
              <a:t>.</a:t>
            </a:r>
            <a:r>
              <a:rPr lang="en-US" dirty="0">
                <a:solidFill>
                  <a:srgbClr val="FF0000"/>
                </a:solidFill>
                <a:latin typeface="Times New Roman" pitchFamily="18" charset="0"/>
                <a:cs typeface="Times New Roman" pitchFamily="18" charset="0"/>
              </a:rPr>
              <a:t> </a:t>
            </a:r>
            <a:endParaRPr lang="en-US" dirty="0" smtClean="0">
              <a:solidFill>
                <a:srgbClr val="FF0000"/>
              </a:solidFill>
              <a:latin typeface="Times New Roman" pitchFamily="18" charset="0"/>
              <a:cs typeface="Times New Roman" pitchFamily="18" charset="0"/>
            </a:endParaRPr>
          </a:p>
          <a:p>
            <a:pPr>
              <a:lnSpc>
                <a:spcPct val="100000"/>
              </a:lnSpc>
            </a:pPr>
            <a:r>
              <a:rPr lang="en-US" dirty="0" smtClean="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CNS</a:t>
            </a:r>
            <a:r>
              <a:rPr lang="en-US" dirty="0">
                <a:latin typeface="Times New Roman" pitchFamily="18" charset="0"/>
                <a:cs typeface="Times New Roman" pitchFamily="18" charset="0"/>
              </a:rPr>
              <a:t>: Vary from anxious to drowsy. </a:t>
            </a:r>
          </a:p>
          <a:p>
            <a:pPr>
              <a:lnSpc>
                <a:spcPct val="100000"/>
              </a:lnSpc>
            </a:pPr>
            <a:r>
              <a:rPr lang="en-US" dirty="0" smtClean="0">
                <a:latin typeface="Times New Roman" pitchFamily="18" charset="0"/>
                <a:cs typeface="Times New Roman" pitchFamily="18" charset="0"/>
              </a:rPr>
              <a:t> </a:t>
            </a:r>
            <a:endParaRPr lang="ar-IQ" dirty="0">
              <a:latin typeface="Times New Roman" pitchFamily="18" charset="0"/>
              <a:cs typeface="Times New Roman" pitchFamily="18" charset="0"/>
            </a:endParaRPr>
          </a:p>
        </p:txBody>
      </p:sp>
      <p:sp>
        <p:nvSpPr>
          <p:cNvPr id="5" name="عنوان 4"/>
          <p:cNvSpPr>
            <a:spLocks noGrp="1"/>
          </p:cNvSpPr>
          <p:nvPr>
            <p:ph type="title"/>
          </p:nvPr>
        </p:nvSpPr>
        <p:spPr/>
        <p:txBody>
          <a:bodyPr/>
          <a:lstStyle/>
          <a:p>
            <a:r>
              <a:rPr lang="en-US" sz="3600" dirty="0">
                <a:solidFill>
                  <a:srgbClr val="FFFF00"/>
                </a:solidFill>
                <a:latin typeface="Times New Roman" pitchFamily="18" charset="0"/>
                <a:cs typeface="Times New Roman" pitchFamily="18" charset="0"/>
              </a:rPr>
              <a:t>Signs</a:t>
            </a:r>
            <a:endParaRPr lang="ar-IQ" sz="3600" dirty="0">
              <a:solidFill>
                <a:srgbClr val="FFFF00"/>
              </a:solidFill>
            </a:endParaRPr>
          </a:p>
        </p:txBody>
      </p:sp>
      <p:cxnSp>
        <p:nvCxnSpPr>
          <p:cNvPr id="7" name="رابط كسهم مستقيم 6"/>
          <p:cNvCxnSpPr/>
          <p:nvPr/>
        </p:nvCxnSpPr>
        <p:spPr>
          <a:xfrm flipV="1">
            <a:off x="2910618" y="2142188"/>
            <a:ext cx="0" cy="14596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a:off x="2807595" y="1748305"/>
            <a:ext cx="0" cy="12556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5456361" y="2470595"/>
            <a:ext cx="0" cy="3026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رابط كسهم مستقيم 18"/>
          <p:cNvCxnSpPr/>
          <p:nvPr/>
        </p:nvCxnSpPr>
        <p:spPr>
          <a:xfrm>
            <a:off x="6486659" y="2452348"/>
            <a:ext cx="0" cy="3026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a:off x="5756879" y="3932349"/>
            <a:ext cx="0" cy="3026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رابط كسهم مستقيم 26"/>
          <p:cNvCxnSpPr/>
          <p:nvPr/>
        </p:nvCxnSpPr>
        <p:spPr>
          <a:xfrm flipV="1">
            <a:off x="8328331" y="4883236"/>
            <a:ext cx="0" cy="2962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993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19</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29205" y="877665"/>
            <a:ext cx="10791325" cy="5080789"/>
          </a:xfrm>
        </p:spPr>
        <p:txBody>
          <a:bodyPr anchor="t"/>
          <a:lstStyle/>
          <a:p>
            <a:pPr marL="590550" indent="-514350" algn="just">
              <a:lnSpc>
                <a:spcPct val="100000"/>
              </a:lnSpc>
              <a:buAutoNum type="arabicPeriod"/>
            </a:pPr>
            <a:r>
              <a:rPr lang="en-US" b="1" dirty="0" smtClean="0">
                <a:solidFill>
                  <a:srgbClr val="FF0000"/>
                </a:solidFill>
                <a:latin typeface="Times New Roman" pitchFamily="18" charset="0"/>
                <a:cs typeface="Times New Roman" pitchFamily="18" charset="0"/>
              </a:rPr>
              <a:t>Fluids </a:t>
            </a:r>
            <a:r>
              <a:rPr lang="en-US" b="1" dirty="0">
                <a:solidFill>
                  <a:srgbClr val="FF0000"/>
                </a:solidFill>
                <a:latin typeface="Times New Roman" pitchFamily="18" charset="0"/>
                <a:cs typeface="Times New Roman" pitchFamily="18" charset="0"/>
              </a:rPr>
              <a:t>and Blood transfusion: </a:t>
            </a:r>
            <a:endParaRPr lang="en-US" dirty="0" smtClean="0">
              <a:latin typeface="Times New Roman" pitchFamily="18" charset="0"/>
              <a:cs typeface="Times New Roman" pitchFamily="18" charset="0"/>
            </a:endParaRPr>
          </a:p>
          <a:p>
            <a:pPr algn="just">
              <a:lnSpc>
                <a:spcPct val="10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 Start I.V infusion of 1000-2000 cc of lactated Ringer's solution over the first 45 minutes (at the same time, a blood sample is obtained cross-matching &amp; preparation of blood transfusion). </a:t>
            </a:r>
            <a:endParaRPr lang="en-US" dirty="0" smtClean="0">
              <a:latin typeface="Times New Roman" pitchFamily="18" charset="0"/>
              <a:cs typeface="Times New Roman" pitchFamily="18" charset="0"/>
            </a:endParaRPr>
          </a:p>
          <a:p>
            <a:pPr algn="just">
              <a:lnSpc>
                <a:spcPct val="100000"/>
              </a:lnSpc>
            </a:pPr>
            <a:endParaRPr lang="en-US" dirty="0" smtClean="0">
              <a:latin typeface="Times New Roman" pitchFamily="18" charset="0"/>
              <a:cs typeface="Times New Roman" pitchFamily="18" charset="0"/>
            </a:endParaRPr>
          </a:p>
          <a:p>
            <a:pPr algn="just">
              <a:lnSpc>
                <a:spcPct val="100000"/>
              </a:lnSpc>
            </a:pPr>
            <a:r>
              <a:rPr lang="en-US" dirty="0" smtClean="0">
                <a:latin typeface="Times New Roman" pitchFamily="18" charset="0"/>
                <a:cs typeface="Times New Roman" pitchFamily="18" charset="0"/>
              </a:rPr>
              <a:t>b</a:t>
            </a:r>
            <a:r>
              <a:rPr lang="en-US" dirty="0">
                <a:latin typeface="Times New Roman" pitchFamily="18" charset="0"/>
                <a:cs typeface="Times New Roman" pitchFamily="18" charset="0"/>
              </a:rPr>
              <a:t>. Patients with severe blood loss persistent bleeding will show transient improvement and well require blood transfusion or blood substitutes (plasma expanders).</a:t>
            </a:r>
          </a:p>
        </p:txBody>
      </p:sp>
      <p:sp>
        <p:nvSpPr>
          <p:cNvPr id="5" name="عنوان 4"/>
          <p:cNvSpPr>
            <a:spLocks noGrp="1"/>
          </p:cNvSpPr>
          <p:nvPr>
            <p:ph type="title"/>
          </p:nvPr>
        </p:nvSpPr>
        <p:spPr/>
        <p:txBody>
          <a:bodyPr/>
          <a:lstStyle/>
          <a:p>
            <a:r>
              <a:rPr lang="en-US" sz="3200" dirty="0" smtClean="0">
                <a:solidFill>
                  <a:srgbClr val="FFFF00"/>
                </a:solidFill>
                <a:latin typeface="Times New Roman" pitchFamily="18" charset="0"/>
                <a:cs typeface="Times New Roman" pitchFamily="18" charset="0"/>
              </a:rPr>
              <a:t>Treatment of Hypovolemic Shock </a:t>
            </a:r>
            <a:endParaRPr lang="en-US" sz="32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406462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347729" y="568571"/>
            <a:ext cx="8950817" cy="5080789"/>
          </a:xfrm>
        </p:spPr>
        <p:txBody>
          <a:bodyPr anchor="t"/>
          <a:lstStyle/>
          <a:p>
            <a:pPr algn="just">
              <a:lnSpc>
                <a:spcPct val="150000"/>
              </a:lnSpc>
            </a:pPr>
            <a:r>
              <a:rPr lang="en-US" sz="3600" dirty="0" smtClean="0">
                <a:solidFill>
                  <a:srgbClr val="FF0000"/>
                </a:solidFill>
                <a:latin typeface="Times New Roman"/>
                <a:ea typeface="Calibri"/>
                <a:cs typeface="Arial"/>
              </a:rPr>
              <a:t>Definition: </a:t>
            </a:r>
          </a:p>
          <a:p>
            <a:pPr algn="just">
              <a:lnSpc>
                <a:spcPct val="150000"/>
              </a:lnSpc>
            </a:pPr>
            <a:r>
              <a:rPr lang="en-US" dirty="0">
                <a:latin typeface="Times New Roman"/>
                <a:ea typeface="Calibri"/>
                <a:cs typeface="Arial"/>
              </a:rPr>
              <a:t>Shock is a life-threatening condition that occurs when the body is not getting enough blood </a:t>
            </a:r>
            <a:r>
              <a:rPr lang="en-US" dirty="0" smtClean="0">
                <a:latin typeface="Times New Roman"/>
                <a:ea typeface="Calibri"/>
                <a:cs typeface="Arial"/>
              </a:rPr>
              <a:t>flow(</a:t>
            </a:r>
            <a:r>
              <a:rPr lang="en-US" dirty="0" err="1" smtClean="0">
                <a:latin typeface="Times New Roman"/>
                <a:ea typeface="Calibri"/>
                <a:cs typeface="Arial"/>
              </a:rPr>
              <a:t>hypoprefusion</a:t>
            </a:r>
            <a:r>
              <a:rPr lang="en-US" dirty="0" smtClean="0">
                <a:latin typeface="Times New Roman"/>
                <a:ea typeface="Calibri"/>
                <a:cs typeface="Arial"/>
              </a:rPr>
              <a:t>). </a:t>
            </a:r>
            <a:r>
              <a:rPr lang="en-US" dirty="0">
                <a:latin typeface="Times New Roman"/>
                <a:ea typeface="Calibri"/>
                <a:cs typeface="Arial"/>
              </a:rPr>
              <a:t>Lack of blood flow means the cells and organs do not get enough oxygen and nutrients to function properly. Many organs can be damaged as a result. Shock requires immediate treatment and can get worse very rapidly. As many 1 in 5 people who suffer shock will die </a:t>
            </a:r>
            <a:r>
              <a:rPr lang="en-US" dirty="0" smtClean="0">
                <a:latin typeface="Times New Roman"/>
                <a:ea typeface="Calibri"/>
                <a:cs typeface="Arial"/>
              </a:rPr>
              <a:t>from it </a:t>
            </a:r>
            <a:r>
              <a:rPr lang="en-US" sz="2400" dirty="0" smtClean="0">
                <a:latin typeface="Times New Roman"/>
                <a:ea typeface="Calibri"/>
                <a:cs typeface="Arial"/>
              </a:rPr>
              <a:t>.</a:t>
            </a:r>
            <a:endParaRPr lang="en-US" sz="3200" dirty="0">
              <a:solidFill>
                <a:srgbClr val="FF0000"/>
              </a:solidFill>
              <a:latin typeface="Times New Roman" pitchFamily="18" charset="0"/>
              <a:cs typeface="Times New Roman" pitchFamily="18" charset="0"/>
            </a:endParaRPr>
          </a:p>
        </p:txBody>
      </p:sp>
      <p:sp>
        <p:nvSpPr>
          <p:cNvPr id="5" name="عنوان 4"/>
          <p:cNvSpPr>
            <a:spLocks noGrp="1"/>
          </p:cNvSpPr>
          <p:nvPr>
            <p:ph type="title"/>
          </p:nvPr>
        </p:nvSpPr>
        <p:spPr>
          <a:xfrm>
            <a:off x="1254825" y="305901"/>
            <a:ext cx="9407628" cy="406736"/>
          </a:xfrm>
        </p:spPr>
        <p:txBody>
          <a:bodyPr/>
          <a:lstStyle/>
          <a:p>
            <a:pPr>
              <a:lnSpc>
                <a:spcPct val="115000"/>
              </a:lnSpc>
            </a:pPr>
            <a:r>
              <a:rPr lang="en-US" sz="3200" dirty="0" smtClean="0">
                <a:solidFill>
                  <a:srgbClr val="FF0000"/>
                </a:solidFill>
                <a:latin typeface="Times New Roman"/>
                <a:ea typeface="Calibri"/>
                <a:cs typeface="Arial"/>
              </a:rPr>
              <a:t>Shock</a:t>
            </a:r>
            <a:endParaRPr lang="en-US" sz="3200" dirty="0">
              <a:ea typeface="Calibri"/>
              <a:cs typeface="Arial"/>
            </a:endParaRPr>
          </a:p>
        </p:txBody>
      </p:sp>
      <p:sp>
        <p:nvSpPr>
          <p:cNvPr id="6" name="AutoShape 4" descr="https://www.nejm.org/na101/home/literatum/publisher/mms/journals/content/nejm/2013/nejm_2013.369.issue-18/nejmra1208943/20210304/images/img_xlarge/"/>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6149"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350062" y="1494237"/>
            <a:ext cx="2775964" cy="4301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607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20</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426174" y="800391"/>
            <a:ext cx="11435268" cy="5080789"/>
          </a:xfrm>
        </p:spPr>
        <p:txBody>
          <a:bodyPr anchor="t"/>
          <a:lstStyle/>
          <a:p>
            <a:pPr algn="just">
              <a:lnSpc>
                <a:spcPct val="100000"/>
              </a:lnSpc>
            </a:pPr>
            <a:r>
              <a:rPr lang="en-US" dirty="0" smtClean="0">
                <a:solidFill>
                  <a:srgbClr val="FF0000"/>
                </a:solidFill>
                <a:latin typeface="Times New Roman" pitchFamily="18" charset="0"/>
                <a:cs typeface="Times New Roman" pitchFamily="18" charset="0"/>
              </a:rPr>
              <a:t>2 </a:t>
            </a:r>
            <a:r>
              <a:rPr lang="en-US" dirty="0">
                <a:solidFill>
                  <a:srgbClr val="FF0000"/>
                </a:solidFill>
                <a:latin typeface="Times New Roman" pitchFamily="18" charset="0"/>
                <a:cs typeface="Times New Roman" pitchFamily="18" charset="0"/>
              </a:rPr>
              <a:t>Positioning : </a:t>
            </a:r>
            <a:r>
              <a:rPr lang="en-US" dirty="0">
                <a:latin typeface="Times New Roman" pitchFamily="18" charset="0"/>
                <a:cs typeface="Times New Roman" pitchFamily="18" charset="0"/>
              </a:rPr>
              <a:t>The patient should lie supine with elevation of </a:t>
            </a:r>
            <a:r>
              <a:rPr lang="en-US" dirty="0" smtClean="0">
                <a:latin typeface="Times New Roman" pitchFamily="18" charset="0"/>
                <a:cs typeface="Times New Roman" pitchFamily="18" charset="0"/>
              </a:rPr>
              <a:t>lower</a:t>
            </a:r>
          </a:p>
          <a:p>
            <a:pPr algn="just">
              <a:lnSpc>
                <a:spcPct val="10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limbs </a:t>
            </a:r>
            <a:r>
              <a:rPr lang="en-US" dirty="0" smtClean="0">
                <a:latin typeface="Times New Roman" pitchFamily="18" charset="0"/>
                <a:cs typeface="Times New Roman" pitchFamily="18" charset="0"/>
              </a:rPr>
              <a:t>→  +++ </a:t>
            </a:r>
            <a:r>
              <a:rPr lang="en-US" dirty="0">
                <a:latin typeface="Times New Roman" pitchFamily="18" charset="0"/>
                <a:cs typeface="Times New Roman" pitchFamily="18" charset="0"/>
              </a:rPr>
              <a:t>venous </a:t>
            </a:r>
            <a:r>
              <a:rPr lang="en-US" dirty="0" smtClean="0">
                <a:latin typeface="Times New Roman" pitchFamily="18" charset="0"/>
                <a:cs typeface="Times New Roman" pitchFamily="18" charset="0"/>
              </a:rPr>
              <a:t>return.</a:t>
            </a:r>
          </a:p>
          <a:p>
            <a:pPr algn="just">
              <a:lnSpc>
                <a:spcPct val="100000"/>
              </a:lnSpc>
            </a:pPr>
            <a:r>
              <a:rPr lang="en-US" dirty="0" smtClean="0">
                <a:solidFill>
                  <a:srgbClr val="FF0000"/>
                </a:solidFill>
                <a:latin typeface="Times New Roman" pitchFamily="18" charset="0"/>
                <a:cs typeface="Times New Roman" pitchFamily="18" charset="0"/>
              </a:rPr>
              <a:t>3</a:t>
            </a:r>
            <a:r>
              <a:rPr lang="en-US" dirty="0">
                <a:solidFill>
                  <a:srgbClr val="FF0000"/>
                </a:solidFill>
                <a:latin typeface="Times New Roman" pitchFamily="18" charset="0"/>
                <a:cs typeface="Times New Roman" pitchFamily="18" charset="0"/>
              </a:rPr>
              <a:t>. Oxygen : </a:t>
            </a:r>
            <a:r>
              <a:rPr lang="en-US" dirty="0">
                <a:latin typeface="Times New Roman" pitchFamily="18" charset="0"/>
                <a:cs typeface="Times New Roman" pitchFamily="18" charset="0"/>
              </a:rPr>
              <a:t>Administration by </a:t>
            </a:r>
            <a:r>
              <a:rPr lang="en-US" dirty="0" smtClean="0">
                <a:latin typeface="Times New Roman" pitchFamily="18" charset="0"/>
                <a:cs typeface="Times New Roman" pitchFamily="18" charset="0"/>
              </a:rPr>
              <a:t>facial </a:t>
            </a:r>
            <a:r>
              <a:rPr lang="en-US" dirty="0">
                <a:latin typeface="Times New Roman" pitchFamily="18" charset="0"/>
                <a:cs typeface="Times New Roman" pitchFamily="18" charset="0"/>
              </a:rPr>
              <a:t>mask, nasal catheter or </a:t>
            </a:r>
            <a:endParaRPr lang="en-US" dirty="0" smtClean="0">
              <a:latin typeface="Times New Roman" pitchFamily="18" charset="0"/>
              <a:cs typeface="Times New Roman" pitchFamily="18" charset="0"/>
            </a:endParaRPr>
          </a:p>
          <a:p>
            <a:pPr algn="just">
              <a:lnSpc>
                <a:spcPct val="100000"/>
              </a:lnSpc>
            </a:pPr>
            <a:r>
              <a:rPr lang="en-US" dirty="0" smtClean="0">
                <a:latin typeface="Times New Roman" pitchFamily="18" charset="0"/>
                <a:cs typeface="Times New Roman" pitchFamily="18" charset="0"/>
              </a:rPr>
              <a:t>endotracheal </a:t>
            </a:r>
            <a:r>
              <a:rPr lang="en-US" dirty="0">
                <a:latin typeface="Times New Roman" pitchFamily="18" charset="0"/>
                <a:cs typeface="Times New Roman" pitchFamily="18" charset="0"/>
              </a:rPr>
              <a:t>tube. </a:t>
            </a:r>
            <a:endParaRPr lang="en-US" dirty="0" smtClean="0">
              <a:latin typeface="Times New Roman" pitchFamily="18" charset="0"/>
              <a:cs typeface="Times New Roman" pitchFamily="18" charset="0"/>
            </a:endParaRPr>
          </a:p>
          <a:p>
            <a:pPr algn="just">
              <a:lnSpc>
                <a:spcPct val="100000"/>
              </a:lnSpc>
            </a:pPr>
            <a:r>
              <a:rPr lang="en-US" dirty="0" smtClean="0">
                <a:solidFill>
                  <a:srgbClr val="FF0000"/>
                </a:solidFill>
                <a:latin typeface="Times New Roman" pitchFamily="18" charset="0"/>
                <a:cs typeface="Times New Roman" pitchFamily="18" charset="0"/>
              </a:rPr>
              <a:t>4</a:t>
            </a:r>
            <a:r>
              <a:rPr lang="en-US" dirty="0">
                <a:solidFill>
                  <a:srgbClr val="FF0000"/>
                </a:solidFill>
                <a:latin typeface="Times New Roman" pitchFamily="18" charset="0"/>
                <a:cs typeface="Times New Roman" pitchFamily="18" charset="0"/>
              </a:rPr>
              <a:t>. Hydrocortisone I.V : </a:t>
            </a:r>
            <a:r>
              <a:rPr lang="en-US" dirty="0">
                <a:latin typeface="Times New Roman" pitchFamily="18" charset="0"/>
                <a:cs typeface="Times New Roman" pitchFamily="18" charset="0"/>
              </a:rPr>
              <a:t>May be givens in patients with adrenal suppression or insufficiency</a:t>
            </a:r>
            <a:r>
              <a:rPr lang="en-US" dirty="0" smtClean="0">
                <a:latin typeface="Times New Roman" pitchFamily="18" charset="0"/>
                <a:cs typeface="Times New Roman" pitchFamily="18" charset="0"/>
              </a:rPr>
              <a:t>.</a:t>
            </a:r>
          </a:p>
          <a:p>
            <a:pPr algn="just">
              <a:lnSpc>
                <a:spcPct val="100000"/>
              </a:lnSpc>
            </a:pPr>
            <a:r>
              <a:rPr lang="en-US" dirty="0">
                <a:solidFill>
                  <a:srgbClr val="FF0000"/>
                </a:solidFill>
                <a:latin typeface="Times New Roman" pitchFamily="18" charset="0"/>
                <a:cs typeface="Times New Roman" pitchFamily="18" charset="0"/>
              </a:rPr>
              <a:t>5. Inotropic agents </a:t>
            </a:r>
            <a:r>
              <a:rPr lang="en-US" dirty="0">
                <a:latin typeface="Times New Roman" pitchFamily="18" charset="0"/>
                <a:cs typeface="Times New Roman" pitchFamily="18" charset="0"/>
              </a:rPr>
              <a:t>: (Dopamine) improve myocardial contractility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renal blood flow. </a:t>
            </a:r>
          </a:p>
          <a:p>
            <a:pPr algn="just">
              <a:lnSpc>
                <a:spcPct val="100000"/>
              </a:lnSpc>
            </a:pPr>
            <a:r>
              <a:rPr lang="en-US" dirty="0">
                <a:solidFill>
                  <a:srgbClr val="FF0000"/>
                </a:solidFill>
                <a:latin typeface="Times New Roman" pitchFamily="18" charset="0"/>
                <a:cs typeface="Times New Roman" pitchFamily="18" charset="0"/>
              </a:rPr>
              <a:t>6. I.V Na+ bicarbonate </a:t>
            </a:r>
            <a:r>
              <a:rPr lang="en-US" dirty="0">
                <a:latin typeface="Times New Roman" pitchFamily="18" charset="0"/>
                <a:cs typeface="Times New Roman" pitchFamily="18" charset="0"/>
              </a:rPr>
              <a:t>to correct metabolic acidosis. </a:t>
            </a:r>
          </a:p>
          <a:p>
            <a:pPr algn="just">
              <a:lnSpc>
                <a:spcPct val="100000"/>
              </a:lnSpc>
            </a:pPr>
            <a:r>
              <a:rPr lang="en-US" dirty="0">
                <a:solidFill>
                  <a:srgbClr val="FF0000"/>
                </a:solidFill>
                <a:latin typeface="Times New Roman" pitchFamily="18" charset="0"/>
                <a:cs typeface="Times New Roman" pitchFamily="18" charset="0"/>
              </a:rPr>
              <a:t>7. Analgesia </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pethidine</a:t>
            </a:r>
            <a:r>
              <a:rPr lang="en-US" dirty="0">
                <a:latin typeface="Times New Roman" pitchFamily="18" charset="0"/>
                <a:cs typeface="Times New Roman" pitchFamily="18" charset="0"/>
              </a:rPr>
              <a:t> 50-100mg IV. to anxious patients.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just">
              <a:lnSpc>
                <a:spcPct val="100000"/>
              </a:lnSpc>
            </a:pPr>
            <a:endParaRPr lang="en-US" dirty="0">
              <a:latin typeface="Times New Roman" pitchFamily="18" charset="0"/>
              <a:cs typeface="Times New Roman" pitchFamily="18" charset="0"/>
            </a:endParaRPr>
          </a:p>
        </p:txBody>
      </p:sp>
      <p:sp>
        <p:nvSpPr>
          <p:cNvPr id="5" name="عنوان 4"/>
          <p:cNvSpPr>
            <a:spLocks noGrp="1"/>
          </p:cNvSpPr>
          <p:nvPr>
            <p:ph type="title"/>
          </p:nvPr>
        </p:nvSpPr>
        <p:spPr/>
        <p:txBody>
          <a:bodyPr/>
          <a:lstStyle/>
          <a:p>
            <a:r>
              <a:rPr lang="en-US" sz="3200" dirty="0">
                <a:solidFill>
                  <a:srgbClr val="FFFF00"/>
                </a:solidFill>
                <a:latin typeface="Times New Roman" pitchFamily="18" charset="0"/>
                <a:cs typeface="Times New Roman" pitchFamily="18" charset="0"/>
              </a:rPr>
              <a:t>Treatment of </a:t>
            </a:r>
            <a:r>
              <a:rPr lang="en-US" sz="3200" dirty="0" smtClean="0">
                <a:solidFill>
                  <a:srgbClr val="FFFF00"/>
                </a:solidFill>
                <a:latin typeface="Times New Roman" pitchFamily="18" charset="0"/>
                <a:cs typeface="Times New Roman" pitchFamily="18" charset="0"/>
              </a:rPr>
              <a:t>Hypovolemic Shock </a:t>
            </a:r>
            <a:endParaRPr lang="en-US" sz="32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406462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21</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642525" y="1027053"/>
            <a:ext cx="11549475" cy="5080789"/>
          </a:xfrm>
        </p:spPr>
        <p:txBody>
          <a:bodyPr/>
          <a:lstStyle/>
          <a:p>
            <a:endParaRPr lang="ar-IQ" dirty="0"/>
          </a:p>
        </p:txBody>
      </p:sp>
      <p:sp>
        <p:nvSpPr>
          <p:cNvPr id="5" name="عنوان 4"/>
          <p:cNvSpPr>
            <a:spLocks noGrp="1"/>
          </p:cNvSpPr>
          <p:nvPr>
            <p:ph type="title"/>
          </p:nvPr>
        </p:nvSpPr>
        <p:spPr/>
        <p:txBody>
          <a:bodyPr/>
          <a:lstStyle/>
          <a:p>
            <a:r>
              <a:rPr lang="en-US" sz="5400" dirty="0" err="1">
                <a:solidFill>
                  <a:srgbClr val="FFFF00"/>
                </a:solidFill>
                <a:latin typeface="Times New Roman" pitchFamily="18" charset="0"/>
                <a:cs typeface="Times New Roman" pitchFamily="18" charset="0"/>
              </a:rPr>
              <a:t>Vasogenic</a:t>
            </a:r>
            <a:r>
              <a:rPr lang="en-US" sz="5400" dirty="0">
                <a:solidFill>
                  <a:srgbClr val="FFFF00"/>
                </a:solidFill>
                <a:latin typeface="Times New Roman" pitchFamily="18" charset="0"/>
                <a:cs typeface="Times New Roman" pitchFamily="18" charset="0"/>
              </a:rPr>
              <a:t> shock</a:t>
            </a:r>
            <a:endParaRPr lang="ar-IQ" sz="5400" dirty="0">
              <a:solidFill>
                <a:srgbClr val="FFFF00"/>
              </a:solidFill>
              <a:latin typeface="Times New Roman" pitchFamily="18" charset="0"/>
              <a:cs typeface="Times New Roman" pitchFamily="18" charset="0"/>
            </a:endParaRPr>
          </a:p>
        </p:txBody>
      </p:sp>
      <p:sp>
        <p:nvSpPr>
          <p:cNvPr id="6" name="مستطيل 5"/>
          <p:cNvSpPr/>
          <p:nvPr/>
        </p:nvSpPr>
        <p:spPr>
          <a:xfrm>
            <a:off x="334851" y="837127"/>
            <a:ext cx="11857149" cy="5460642"/>
          </a:xfrm>
          <a:prstGeom prst="rect">
            <a:avLst/>
          </a:prstGeom>
          <a:solidFill>
            <a:schemeClr val="accent6">
              <a:lumMod val="50000"/>
            </a:schemeClr>
          </a:solidFill>
          <a:ln>
            <a:solidFill>
              <a:srgbClr val="2E2F5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76200" lvl="0">
              <a:lnSpc>
                <a:spcPct val="150000"/>
              </a:lnSpc>
              <a:spcBef>
                <a:spcPts val="600"/>
              </a:spcBef>
              <a:buSzPts val="2400"/>
            </a:pPr>
            <a:r>
              <a:rPr lang="en-US" sz="4400" b="1" dirty="0" smtClean="0">
                <a:solidFill>
                  <a:schemeClr val="bg1"/>
                </a:solidFill>
                <a:latin typeface="Times New Roman" pitchFamily="18" charset="0"/>
                <a:cs typeface="Times New Roman" pitchFamily="18" charset="0"/>
              </a:rPr>
              <a:t>Anaphylactic Shock</a:t>
            </a:r>
            <a:endParaRPr lang="en-US" sz="4400" b="1" dirty="0">
              <a:solidFill>
                <a:schemeClr val="bg1"/>
              </a:solidFill>
              <a:latin typeface="Times New Roman" pitchFamily="18" charset="0"/>
              <a:cs typeface="Times New Roman" pitchFamily="18" charset="0"/>
            </a:endParaRPr>
          </a:p>
        </p:txBody>
      </p:sp>
      <p:sp>
        <p:nvSpPr>
          <p:cNvPr id="7" name="سهم إلى اليسار 6"/>
          <p:cNvSpPr/>
          <p:nvPr/>
        </p:nvSpPr>
        <p:spPr>
          <a:xfrm rot="10800000">
            <a:off x="425003" y="4288665"/>
            <a:ext cx="4353059" cy="592428"/>
          </a:xfrm>
          <a:prstGeom prst="leftArrow">
            <a:avLst>
              <a:gd name="adj1" fmla="val 50000"/>
              <a:gd name="adj2" fmla="val 8823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037" y="1155900"/>
            <a:ext cx="6572519" cy="492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116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22</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29205" y="1006453"/>
            <a:ext cx="11549475" cy="5000452"/>
          </a:xfrm>
        </p:spPr>
        <p:txBody>
          <a:bodyPr anchor="t"/>
          <a:lstStyle/>
          <a:p>
            <a:pPr algn="ctr">
              <a:lnSpc>
                <a:spcPct val="150000"/>
              </a:lnSpc>
            </a:pPr>
            <a:r>
              <a:rPr lang="en-US" sz="3600" b="1" dirty="0">
                <a:solidFill>
                  <a:srgbClr val="FF0000"/>
                </a:solidFill>
                <a:latin typeface="Times New Roman" pitchFamily="18" charset="0"/>
                <a:cs typeface="Times New Roman" pitchFamily="18" charset="0"/>
              </a:rPr>
              <a:t>Anaphylactic </a:t>
            </a:r>
            <a:r>
              <a:rPr lang="en-US" sz="3600" b="1" dirty="0" smtClean="0">
                <a:solidFill>
                  <a:srgbClr val="FF0000"/>
                </a:solidFill>
                <a:latin typeface="Times New Roman" pitchFamily="18" charset="0"/>
                <a:cs typeface="Times New Roman" pitchFamily="18" charset="0"/>
              </a:rPr>
              <a:t>Shock(</a:t>
            </a:r>
            <a:r>
              <a:rPr lang="en-US" sz="3600" b="1" dirty="0" err="1" smtClean="0">
                <a:solidFill>
                  <a:srgbClr val="FF0000"/>
                </a:solidFill>
                <a:latin typeface="Times New Roman" pitchFamily="18" charset="0"/>
                <a:cs typeface="Times New Roman" pitchFamily="18" charset="0"/>
              </a:rPr>
              <a:t>Vasogenic</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shock) </a:t>
            </a:r>
            <a:endParaRPr lang="en-US" sz="3600" b="1" dirty="0" smtClean="0">
              <a:solidFill>
                <a:srgbClr val="FF0000"/>
              </a:solidFill>
              <a:latin typeface="Times New Roman" pitchFamily="18" charset="0"/>
              <a:cs typeface="Times New Roman" pitchFamily="18" charset="0"/>
            </a:endParaRPr>
          </a:p>
          <a:p>
            <a:pPr algn="just">
              <a:lnSpc>
                <a:spcPct val="150000"/>
              </a:lnSpc>
            </a:pPr>
            <a:r>
              <a:rPr lang="en-US" sz="3200" dirty="0" smtClean="0">
                <a:solidFill>
                  <a:schemeClr val="tx1"/>
                </a:solidFill>
                <a:latin typeface="Times New Roman" pitchFamily="18" charset="0"/>
                <a:cs typeface="Times New Roman" pitchFamily="18" charset="0"/>
              </a:rPr>
              <a:t>This </a:t>
            </a:r>
            <a:r>
              <a:rPr lang="en-US" sz="3200" dirty="0">
                <a:solidFill>
                  <a:schemeClr val="tx1"/>
                </a:solidFill>
                <a:latin typeface="Times New Roman" pitchFamily="18" charset="0"/>
                <a:cs typeface="Times New Roman" pitchFamily="18" charset="0"/>
              </a:rPr>
              <a:t>type of shock occurs due to Antigen antibody reaction (allergic reaction) leads to release of large amount of histamine which causes capillary paralysis, dilatation and pooling. The best example is penicillin injection in a sensitized patient.</a:t>
            </a:r>
          </a:p>
        </p:txBody>
      </p:sp>
      <p:sp>
        <p:nvSpPr>
          <p:cNvPr id="5" name="عنوان 4"/>
          <p:cNvSpPr>
            <a:spLocks noGrp="1"/>
          </p:cNvSpPr>
          <p:nvPr>
            <p:ph type="title"/>
          </p:nvPr>
        </p:nvSpPr>
        <p:spPr>
          <a:xfrm>
            <a:off x="1241945" y="370295"/>
            <a:ext cx="9407628" cy="406736"/>
          </a:xfrm>
        </p:spPr>
        <p:txBody>
          <a:bodyPr/>
          <a:lstStyle/>
          <a:p>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971776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23</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439053" y="864786"/>
            <a:ext cx="11549475" cy="5080789"/>
          </a:xfrm>
        </p:spPr>
        <p:txBody>
          <a:bodyPr anchor="t"/>
          <a:lstStyle/>
          <a:p>
            <a:pPr algn="just">
              <a:lnSpc>
                <a:spcPct val="100000"/>
              </a:lnSpc>
            </a:pPr>
            <a:r>
              <a:rPr lang="en-US" sz="3600" dirty="0">
                <a:solidFill>
                  <a:srgbClr val="FF0000"/>
                </a:solidFill>
                <a:latin typeface="Times New Roman" pitchFamily="18" charset="0"/>
                <a:cs typeface="Times New Roman" pitchFamily="18" charset="0"/>
              </a:rPr>
              <a:t>Pathophysiology </a:t>
            </a:r>
            <a:r>
              <a:rPr lang="en-US" sz="3600" dirty="0" smtClean="0">
                <a:solidFill>
                  <a:srgbClr val="FF0000"/>
                </a:solidFill>
                <a:latin typeface="Times New Roman" pitchFamily="18" charset="0"/>
                <a:cs typeface="Times New Roman" pitchFamily="18" charset="0"/>
              </a:rPr>
              <a:t>Anaphylactic Shock</a:t>
            </a:r>
            <a:endParaRPr lang="en-US" sz="3600" dirty="0">
              <a:solidFill>
                <a:srgbClr val="FF0000"/>
              </a:solidFill>
              <a:latin typeface="Times New Roman" pitchFamily="18" charset="0"/>
              <a:cs typeface="Times New Roman" pitchFamily="18" charset="0"/>
            </a:endParaRPr>
          </a:p>
          <a:p>
            <a:pPr algn="just">
              <a:lnSpc>
                <a:spcPct val="100000"/>
              </a:lnSpc>
            </a:pPr>
            <a:r>
              <a:rPr lang="en-US" sz="3600" dirty="0">
                <a:latin typeface="Times New Roman" pitchFamily="18" charset="0"/>
                <a:cs typeface="Times New Roman" pitchFamily="18" charset="0"/>
              </a:rPr>
              <a:t>• Antigen exposure</a:t>
            </a:r>
          </a:p>
          <a:p>
            <a:pPr algn="just">
              <a:lnSpc>
                <a:spcPct val="100000"/>
              </a:lnSpc>
            </a:pPr>
            <a:r>
              <a:rPr lang="en-US" sz="3600" dirty="0">
                <a:latin typeface="Times New Roman" pitchFamily="18" charset="0"/>
                <a:cs typeface="Times New Roman" pitchFamily="18" charset="0"/>
              </a:rPr>
              <a:t>• body stimulated to produce </a:t>
            </a:r>
            <a:r>
              <a:rPr lang="en-US" sz="3600" dirty="0" err="1">
                <a:latin typeface="Times New Roman" pitchFamily="18" charset="0"/>
                <a:cs typeface="Times New Roman" pitchFamily="18" charset="0"/>
              </a:rPr>
              <a:t>IgE</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antibodies specific </a:t>
            </a:r>
            <a:r>
              <a:rPr lang="en-US" sz="3600" dirty="0">
                <a:latin typeface="Times New Roman" pitchFamily="18" charset="0"/>
                <a:cs typeface="Times New Roman" pitchFamily="18" charset="0"/>
              </a:rPr>
              <a:t>to antigen</a:t>
            </a:r>
          </a:p>
          <a:p>
            <a:pPr algn="just">
              <a:lnSpc>
                <a:spcPct val="100000"/>
              </a:lnSpc>
            </a:pPr>
            <a:r>
              <a:rPr lang="en-US" sz="3600" dirty="0">
                <a:latin typeface="Times New Roman" pitchFamily="18" charset="0"/>
                <a:cs typeface="Times New Roman" pitchFamily="18" charset="0"/>
              </a:rPr>
              <a:t>– drugs, bites, contrast, blood, foods, vaccines</a:t>
            </a:r>
          </a:p>
          <a:p>
            <a:pPr algn="just">
              <a:lnSpc>
                <a:spcPct val="100000"/>
              </a:lnSpc>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Reexposure</a:t>
            </a:r>
            <a:r>
              <a:rPr lang="en-US" sz="3600" dirty="0">
                <a:latin typeface="Times New Roman" pitchFamily="18" charset="0"/>
                <a:cs typeface="Times New Roman" pitchFamily="18" charset="0"/>
              </a:rPr>
              <a:t> to antigen</a:t>
            </a:r>
          </a:p>
          <a:p>
            <a:pPr algn="just">
              <a:lnSpc>
                <a:spcPct val="100000"/>
              </a:lnSpc>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IgE</a:t>
            </a:r>
            <a:r>
              <a:rPr lang="en-US" sz="3600" dirty="0">
                <a:latin typeface="Times New Roman" pitchFamily="18" charset="0"/>
                <a:cs typeface="Times New Roman" pitchFamily="18" charset="0"/>
              </a:rPr>
              <a:t> binds to mast cells and basophils</a:t>
            </a:r>
          </a:p>
          <a:p>
            <a:pPr algn="just">
              <a:lnSpc>
                <a:spcPct val="100000"/>
              </a:lnSpc>
            </a:pPr>
            <a:r>
              <a:rPr lang="en-US" sz="3600" dirty="0">
                <a:latin typeface="Times New Roman" pitchFamily="18" charset="0"/>
                <a:cs typeface="Times New Roman" pitchFamily="18" charset="0"/>
              </a:rPr>
              <a:t>• Anaphylactic response</a:t>
            </a:r>
          </a:p>
        </p:txBody>
      </p:sp>
      <p:sp>
        <p:nvSpPr>
          <p:cNvPr id="5" name="عنوان 4"/>
          <p:cNvSpPr>
            <a:spLocks noGrp="1"/>
          </p:cNvSpPr>
          <p:nvPr>
            <p:ph type="title"/>
          </p:nvPr>
        </p:nvSpPr>
        <p:spPr/>
        <p:txBody>
          <a:bodyPr/>
          <a:lstStyle/>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139812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24</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nchor="t"/>
          <a:lstStyle/>
          <a:p>
            <a:pPr algn="just">
              <a:lnSpc>
                <a:spcPct val="150000"/>
              </a:lnSpc>
            </a:pPr>
            <a:r>
              <a:rPr lang="en-US" sz="3200" b="1" dirty="0">
                <a:solidFill>
                  <a:srgbClr val="FF0000"/>
                </a:solidFill>
                <a:latin typeface="Times New Roman" pitchFamily="18" charset="0"/>
                <a:cs typeface="Times New Roman" pitchFamily="18" charset="0"/>
              </a:rPr>
              <a:t>Anaphylactic Response</a:t>
            </a:r>
          </a:p>
          <a:p>
            <a:pPr algn="just">
              <a:lnSpc>
                <a:spcPct val="150000"/>
              </a:lnSpc>
            </a:pPr>
            <a:r>
              <a:rPr lang="en-US" dirty="0">
                <a:latin typeface="Times New Roman" pitchFamily="18" charset="0"/>
                <a:cs typeface="Times New Roman" pitchFamily="18" charset="0"/>
              </a:rPr>
              <a:t>• Vasodilatation</a:t>
            </a:r>
          </a:p>
          <a:p>
            <a:pPr algn="just">
              <a:lnSpc>
                <a:spcPct val="150000"/>
              </a:lnSpc>
            </a:pPr>
            <a:r>
              <a:rPr lang="en-US" dirty="0">
                <a:latin typeface="Times New Roman" pitchFamily="18" charset="0"/>
                <a:cs typeface="Times New Roman" pitchFamily="18" charset="0"/>
              </a:rPr>
              <a:t>• Increased vascular permeability</a:t>
            </a:r>
          </a:p>
          <a:p>
            <a:pPr algn="just">
              <a:lnSpc>
                <a:spcPct val="150000"/>
              </a:lnSpc>
            </a:pPr>
            <a:r>
              <a:rPr lang="en-US" dirty="0">
                <a:latin typeface="Times New Roman" pitchFamily="18" charset="0"/>
                <a:cs typeface="Times New Roman" pitchFamily="18" charset="0"/>
              </a:rPr>
              <a:t>• Bronchoconstriction</a:t>
            </a:r>
          </a:p>
          <a:p>
            <a:pPr algn="just">
              <a:lnSpc>
                <a:spcPct val="150000"/>
              </a:lnSpc>
            </a:pPr>
            <a:r>
              <a:rPr lang="en-US" dirty="0">
                <a:latin typeface="Times New Roman" pitchFamily="18" charset="0"/>
                <a:cs typeface="Times New Roman" pitchFamily="18" charset="0"/>
              </a:rPr>
              <a:t>• Increased mucus production</a:t>
            </a:r>
          </a:p>
          <a:p>
            <a:pPr algn="just">
              <a:lnSpc>
                <a:spcPct val="150000"/>
              </a:lnSpc>
            </a:pPr>
            <a:r>
              <a:rPr lang="en-US" dirty="0">
                <a:latin typeface="Times New Roman" pitchFamily="18" charset="0"/>
                <a:cs typeface="Times New Roman" pitchFamily="18" charset="0"/>
              </a:rPr>
              <a:t>• Increased inflammatory </a:t>
            </a:r>
            <a:r>
              <a:rPr lang="en-US" dirty="0" smtClean="0">
                <a:latin typeface="Times New Roman" pitchFamily="18" charset="0"/>
                <a:cs typeface="Times New Roman" pitchFamily="18" charset="0"/>
              </a:rPr>
              <a:t>mediators in sites </a:t>
            </a:r>
            <a:r>
              <a:rPr lang="en-US" dirty="0">
                <a:latin typeface="Times New Roman" pitchFamily="18" charset="0"/>
                <a:cs typeface="Times New Roman" pitchFamily="18" charset="0"/>
              </a:rPr>
              <a:t>of antigen interaction</a:t>
            </a:r>
          </a:p>
        </p:txBody>
      </p:sp>
      <p:sp>
        <p:nvSpPr>
          <p:cNvPr id="5" name="عنوان 4"/>
          <p:cNvSpPr>
            <a:spLocks noGrp="1"/>
          </p:cNvSpPr>
          <p:nvPr>
            <p:ph type="title"/>
          </p:nvPr>
        </p:nvSpPr>
        <p:spPr/>
        <p:txBody>
          <a:bodyPr/>
          <a:lstStyle/>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297134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25</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13736" y="839028"/>
            <a:ext cx="11549475" cy="5080789"/>
          </a:xfrm>
        </p:spPr>
        <p:txBody>
          <a:bodyPr anchor="t"/>
          <a:lstStyle/>
          <a:p>
            <a:pPr algn="just">
              <a:lnSpc>
                <a:spcPct val="150000"/>
              </a:lnSpc>
            </a:pPr>
            <a:r>
              <a:rPr lang="en-US" sz="3200" dirty="0" smtClean="0">
                <a:latin typeface="Times New Roman" pitchFamily="18" charset="0"/>
                <a:cs typeface="Times New Roman" pitchFamily="18" charset="0"/>
              </a:rPr>
              <a:t>• </a:t>
            </a:r>
            <a:r>
              <a:rPr lang="en-US" dirty="0">
                <a:latin typeface="Times New Roman" pitchFamily="18" charset="0"/>
                <a:cs typeface="Times New Roman" pitchFamily="18" charset="0"/>
              </a:rPr>
              <a:t>Generalized erythema, urticarial,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subsequent angioedema may occur.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Later symptoms may include. Anxiety and restlessness, dyspnea, wheezing, warm feeling, and even pain.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Respiratory </a:t>
            </a:r>
            <a:r>
              <a:rPr lang="en-US" dirty="0">
                <a:latin typeface="Times New Roman" pitchFamily="18" charset="0"/>
                <a:cs typeface="Times New Roman" pitchFamily="18" charset="0"/>
              </a:rPr>
              <a:t>manifestations, laryngeal edema, or severe bronchoconstriction </a:t>
            </a:r>
            <a:r>
              <a:rPr lang="en-US" dirty="0" smtClean="0">
                <a:latin typeface="Times New Roman" pitchFamily="18" charset="0"/>
                <a:cs typeface="Times New Roman" pitchFamily="18" charset="0"/>
              </a:rPr>
              <a:t>,stridor</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Hypotension from vasodilation</a:t>
            </a:r>
          </a:p>
        </p:txBody>
      </p:sp>
      <p:sp>
        <p:nvSpPr>
          <p:cNvPr id="5" name="عنوان 4"/>
          <p:cNvSpPr>
            <a:spLocks noGrp="1"/>
          </p:cNvSpPr>
          <p:nvPr>
            <p:ph type="title"/>
          </p:nvPr>
        </p:nvSpPr>
        <p:spPr>
          <a:xfrm>
            <a:off x="1126036" y="511963"/>
            <a:ext cx="9407628" cy="406736"/>
          </a:xfrm>
        </p:spPr>
        <p:txBody>
          <a:bodyPr/>
          <a:lstStyle/>
          <a:p>
            <a:r>
              <a:rPr lang="en-US" sz="3200" dirty="0">
                <a:solidFill>
                  <a:srgbClr val="FFFF00"/>
                </a:solidFill>
                <a:latin typeface="Times New Roman" pitchFamily="18" charset="0"/>
                <a:cs typeface="Times New Roman" pitchFamily="18" charset="0"/>
              </a:rPr>
              <a:t> Clinical Presentation Anaphylactic </a:t>
            </a:r>
            <a:r>
              <a:rPr lang="en-US" sz="3200" dirty="0" smtClean="0">
                <a:solidFill>
                  <a:srgbClr val="FFFF00"/>
                </a:solidFill>
                <a:latin typeface="Times New Roman" pitchFamily="18" charset="0"/>
                <a:cs typeface="Times New Roman" pitchFamily="18" charset="0"/>
              </a:rPr>
              <a:t>Shock</a:t>
            </a:r>
            <a:r>
              <a:rPr lang="en-US" sz="3200" dirty="0">
                <a:solidFill>
                  <a:srgbClr val="FFFF00"/>
                </a:solidFill>
                <a:latin typeface="Times New Roman" pitchFamily="18" charset="0"/>
                <a:cs typeface="Times New Roman" pitchFamily="18" charset="0"/>
              </a:rPr>
              <a:t/>
            </a:r>
            <a:br>
              <a:rPr lang="en-US" sz="3200" dirty="0">
                <a:solidFill>
                  <a:srgbClr val="FFFF00"/>
                </a:solidFill>
                <a:latin typeface="Times New Roman" pitchFamily="18" charset="0"/>
                <a:cs typeface="Times New Roman" pitchFamily="18" charset="0"/>
              </a:rPr>
            </a:br>
            <a:endParaRPr lang="en-US" sz="32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297134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26</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03447" y="542813"/>
            <a:ext cx="11549475" cy="5080789"/>
          </a:xfrm>
        </p:spPr>
        <p:txBody>
          <a:bodyPr anchor="t"/>
          <a:lstStyle/>
          <a:p>
            <a:pPr marL="533400" indent="-457200" algn="just">
              <a:lnSpc>
                <a:spcPct val="150000"/>
              </a:lnSpc>
              <a:buFont typeface="Arial" pitchFamily="34" charset="0"/>
              <a:buChar char="•"/>
            </a:pPr>
            <a:r>
              <a:rPr lang="en-US" sz="3200" dirty="0" smtClean="0">
                <a:solidFill>
                  <a:schemeClr val="accent4">
                    <a:lumMod val="75000"/>
                  </a:schemeClr>
                </a:solidFill>
                <a:latin typeface="Times New Roman" pitchFamily="18" charset="0"/>
                <a:cs typeface="Times New Roman" pitchFamily="18" charset="0"/>
              </a:rPr>
              <a:t>maintaining </a:t>
            </a:r>
            <a:r>
              <a:rPr lang="en-US" sz="3200" dirty="0">
                <a:solidFill>
                  <a:schemeClr val="accent4">
                    <a:lumMod val="75000"/>
                  </a:schemeClr>
                </a:solidFill>
                <a:latin typeface="Times New Roman" pitchFamily="18" charset="0"/>
                <a:cs typeface="Times New Roman" pitchFamily="18" charset="0"/>
              </a:rPr>
              <a:t>adequate airway and monitoring patient response to the antigen. </a:t>
            </a:r>
            <a:endParaRPr lang="en-US" sz="3200" dirty="0" smtClean="0">
              <a:solidFill>
                <a:schemeClr val="accent4">
                  <a:lumMod val="75000"/>
                </a:schemeClr>
              </a:solidFill>
              <a:latin typeface="Times New Roman" pitchFamily="18" charset="0"/>
              <a:cs typeface="Times New Roman" pitchFamily="18" charset="0"/>
            </a:endParaRPr>
          </a:p>
          <a:p>
            <a:pPr marL="533400" indent="-457200" algn="just">
              <a:lnSpc>
                <a:spcPct val="150000"/>
              </a:lnSpc>
              <a:buFont typeface="Arial" pitchFamily="34" charset="0"/>
              <a:buChar char="•"/>
            </a:pPr>
            <a:r>
              <a:rPr lang="en-US" sz="3200" dirty="0" smtClean="0">
                <a:solidFill>
                  <a:schemeClr val="accent4">
                    <a:lumMod val="75000"/>
                  </a:schemeClr>
                </a:solidFill>
                <a:latin typeface="Times New Roman" pitchFamily="18" charset="0"/>
                <a:cs typeface="Times New Roman" pitchFamily="18" charset="0"/>
              </a:rPr>
              <a:t>monitors </a:t>
            </a:r>
            <a:r>
              <a:rPr lang="en-US" sz="3200" dirty="0">
                <a:solidFill>
                  <a:schemeClr val="accent4">
                    <a:lumMod val="75000"/>
                  </a:schemeClr>
                </a:solidFill>
                <a:latin typeface="Times New Roman" pitchFamily="18" charset="0"/>
                <a:cs typeface="Times New Roman" pitchFamily="18" charset="0"/>
              </a:rPr>
              <a:t>respirations, heart rate, blood </a:t>
            </a:r>
            <a:r>
              <a:rPr lang="en-US" sz="3200" dirty="0" smtClean="0">
                <a:solidFill>
                  <a:schemeClr val="accent4">
                    <a:lumMod val="75000"/>
                  </a:schemeClr>
                </a:solidFill>
                <a:latin typeface="Times New Roman" pitchFamily="18" charset="0"/>
                <a:cs typeface="Times New Roman" pitchFamily="18" charset="0"/>
              </a:rPr>
              <a:t>pressure.</a:t>
            </a:r>
          </a:p>
          <a:p>
            <a:pPr marL="533400" indent="-457200" algn="just">
              <a:lnSpc>
                <a:spcPct val="150000"/>
              </a:lnSpc>
              <a:buFont typeface="Arial" pitchFamily="34" charset="0"/>
              <a:buChar char="•"/>
            </a:pPr>
            <a:r>
              <a:rPr lang="en-US" sz="3200" dirty="0" smtClean="0">
                <a:solidFill>
                  <a:schemeClr val="accent4">
                    <a:lumMod val="75000"/>
                  </a:schemeClr>
                </a:solidFill>
                <a:latin typeface="Times New Roman" pitchFamily="18" charset="0"/>
                <a:cs typeface="Times New Roman" pitchFamily="18" charset="0"/>
              </a:rPr>
              <a:t>Give </a:t>
            </a:r>
            <a:r>
              <a:rPr lang="en-US" sz="3200" dirty="0">
                <a:solidFill>
                  <a:schemeClr val="accent4">
                    <a:lumMod val="75000"/>
                  </a:schemeClr>
                </a:solidFill>
                <a:latin typeface="Times New Roman" pitchFamily="18" charset="0"/>
                <a:cs typeface="Times New Roman" pitchFamily="18" charset="0"/>
              </a:rPr>
              <a:t>the patient corticosteroid injection .</a:t>
            </a:r>
            <a:endParaRPr lang="en-US" sz="3200" dirty="0" smtClean="0">
              <a:solidFill>
                <a:schemeClr val="accent4">
                  <a:lumMod val="75000"/>
                </a:schemeClr>
              </a:solidFill>
              <a:latin typeface="Times New Roman" pitchFamily="18" charset="0"/>
              <a:cs typeface="Times New Roman" pitchFamily="18" charset="0"/>
            </a:endParaRPr>
          </a:p>
          <a:p>
            <a:pPr marL="533400" indent="-457200" algn="just">
              <a:lnSpc>
                <a:spcPct val="150000"/>
              </a:lnSpc>
              <a:buFont typeface="Arial" pitchFamily="34" charset="0"/>
              <a:buChar char="•"/>
            </a:pPr>
            <a:r>
              <a:rPr lang="en-US" sz="3200" dirty="0" smtClean="0">
                <a:solidFill>
                  <a:schemeClr val="accent4">
                    <a:lumMod val="75000"/>
                  </a:schemeClr>
                </a:solidFill>
                <a:latin typeface="Times New Roman" pitchFamily="18" charset="0"/>
                <a:cs typeface="Times New Roman" pitchFamily="18" charset="0"/>
              </a:rPr>
              <a:t>and </a:t>
            </a:r>
            <a:r>
              <a:rPr lang="en-US" sz="3200" dirty="0">
                <a:solidFill>
                  <a:schemeClr val="accent4">
                    <a:lumMod val="75000"/>
                  </a:schemeClr>
                </a:solidFill>
                <a:latin typeface="Times New Roman" pitchFamily="18" charset="0"/>
                <a:cs typeface="Times New Roman" pitchFamily="18" charset="0"/>
              </a:rPr>
              <a:t>crystalloid administration </a:t>
            </a:r>
            <a:endParaRPr lang="en-US" sz="3200" dirty="0" smtClean="0">
              <a:solidFill>
                <a:schemeClr val="accent4">
                  <a:lumMod val="75000"/>
                </a:schemeClr>
              </a:solidFill>
              <a:latin typeface="Times New Roman" pitchFamily="18" charset="0"/>
              <a:cs typeface="Times New Roman" pitchFamily="18" charset="0"/>
            </a:endParaRPr>
          </a:p>
          <a:p>
            <a:pPr marL="533400" indent="-457200" algn="just">
              <a:lnSpc>
                <a:spcPct val="150000"/>
              </a:lnSpc>
              <a:buFont typeface="Arial" pitchFamily="34" charset="0"/>
              <a:buChar char="•"/>
            </a:pPr>
            <a:r>
              <a:rPr lang="en-US" sz="3200" dirty="0" err="1" smtClean="0">
                <a:solidFill>
                  <a:schemeClr val="accent4">
                    <a:lumMod val="75000"/>
                  </a:schemeClr>
                </a:solidFill>
                <a:latin typeface="Times New Roman" pitchFamily="18" charset="0"/>
                <a:cs typeface="Times New Roman" pitchFamily="18" charset="0"/>
              </a:rPr>
              <a:t>antihistaminics</a:t>
            </a:r>
            <a:r>
              <a:rPr lang="en-US" sz="3200" dirty="0" smtClean="0">
                <a:solidFill>
                  <a:schemeClr val="accent4">
                    <a:lumMod val="75000"/>
                  </a:schemeClr>
                </a:solidFill>
                <a:latin typeface="Times New Roman" pitchFamily="18" charset="0"/>
                <a:cs typeface="Times New Roman" pitchFamily="18" charset="0"/>
              </a:rPr>
              <a:t> </a:t>
            </a:r>
            <a:endParaRPr lang="en-US" sz="3200" dirty="0" smtClean="0">
              <a:solidFill>
                <a:schemeClr val="accent4">
                  <a:lumMod val="75000"/>
                </a:schemeClr>
              </a:solidFill>
              <a:latin typeface="Times New Roman" pitchFamily="18" charset="0"/>
              <a:cs typeface="Times New Roman" pitchFamily="18" charset="0"/>
            </a:endParaRPr>
          </a:p>
          <a:p>
            <a:pPr marL="533400" indent="-457200" algn="just">
              <a:lnSpc>
                <a:spcPct val="150000"/>
              </a:lnSpc>
              <a:buFont typeface="Arial" pitchFamily="34" charset="0"/>
              <a:buChar char="•"/>
            </a:pPr>
            <a:r>
              <a:rPr lang="en-US" sz="3200" dirty="0" smtClean="0">
                <a:solidFill>
                  <a:schemeClr val="accent4">
                    <a:lumMod val="75000"/>
                  </a:schemeClr>
                </a:solidFill>
                <a:latin typeface="Times New Roman" pitchFamily="18" charset="0"/>
                <a:cs typeface="Times New Roman" pitchFamily="18" charset="0"/>
              </a:rPr>
              <a:t>Vasopressors</a:t>
            </a:r>
            <a:endParaRPr lang="en-US" sz="3200" dirty="0" smtClean="0">
              <a:solidFill>
                <a:schemeClr val="accent4">
                  <a:lumMod val="75000"/>
                </a:schemeClr>
              </a:solidFill>
              <a:latin typeface="Times New Roman" pitchFamily="18" charset="0"/>
              <a:cs typeface="Times New Roman" pitchFamily="18" charset="0"/>
            </a:endParaRPr>
          </a:p>
          <a:p>
            <a:pPr algn="just">
              <a:lnSpc>
                <a:spcPct val="150000"/>
              </a:lnSpc>
            </a:pPr>
            <a:r>
              <a:rPr lang="en-US" sz="3200" dirty="0" smtClean="0">
                <a:solidFill>
                  <a:schemeClr val="accent4">
                    <a:lumMod val="75000"/>
                  </a:schemeClr>
                </a:solidFill>
                <a:latin typeface="Times New Roman" pitchFamily="18" charset="0"/>
                <a:cs typeface="Times New Roman" pitchFamily="18" charset="0"/>
              </a:rPr>
              <a:t> </a:t>
            </a:r>
            <a:endParaRPr lang="en-US" sz="3200" dirty="0">
              <a:solidFill>
                <a:schemeClr val="accent4">
                  <a:lumMod val="75000"/>
                </a:schemeClr>
              </a:solidFill>
              <a:latin typeface="Times New Roman" pitchFamily="18" charset="0"/>
              <a:cs typeface="Times New Roman" pitchFamily="18" charset="0"/>
            </a:endParaRPr>
          </a:p>
        </p:txBody>
      </p:sp>
      <p:sp>
        <p:nvSpPr>
          <p:cNvPr id="5" name="عنوان 4"/>
          <p:cNvSpPr>
            <a:spLocks noGrp="1"/>
          </p:cNvSpPr>
          <p:nvPr>
            <p:ph type="title"/>
          </p:nvPr>
        </p:nvSpPr>
        <p:spPr/>
        <p:txBody>
          <a:bodyPr/>
          <a:lstStyle/>
          <a:p>
            <a:r>
              <a:rPr lang="en-US" sz="3200" dirty="0">
                <a:solidFill>
                  <a:srgbClr val="FFFF00"/>
                </a:solidFill>
                <a:latin typeface="Times New Roman" pitchFamily="18" charset="0"/>
                <a:cs typeface="Times New Roman" pitchFamily="18" charset="0"/>
              </a:rPr>
              <a:t>Management Anaphylactic </a:t>
            </a:r>
            <a:r>
              <a:rPr lang="en-US" sz="3200" dirty="0" smtClean="0">
                <a:solidFill>
                  <a:srgbClr val="FFFF00"/>
                </a:solidFill>
                <a:latin typeface="Times New Roman" pitchFamily="18" charset="0"/>
                <a:cs typeface="Times New Roman" pitchFamily="18" charset="0"/>
              </a:rPr>
              <a:t>Shock</a:t>
            </a:r>
            <a:endParaRPr lang="en-US" sz="32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859122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27</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642525" y="1027053"/>
            <a:ext cx="11549475" cy="5080789"/>
          </a:xfrm>
        </p:spPr>
        <p:txBody>
          <a:bodyPr/>
          <a:lstStyle/>
          <a:p>
            <a:endParaRPr lang="ar-IQ" dirty="0"/>
          </a:p>
        </p:txBody>
      </p:sp>
      <p:sp>
        <p:nvSpPr>
          <p:cNvPr id="5" name="عنوان 4"/>
          <p:cNvSpPr>
            <a:spLocks noGrp="1"/>
          </p:cNvSpPr>
          <p:nvPr>
            <p:ph type="title"/>
          </p:nvPr>
        </p:nvSpPr>
        <p:spPr/>
        <p:txBody>
          <a:bodyPr/>
          <a:lstStyle/>
          <a:p>
            <a:endParaRPr lang="ar-IQ"/>
          </a:p>
        </p:txBody>
      </p:sp>
      <p:sp>
        <p:nvSpPr>
          <p:cNvPr id="6" name="مستطيل 5"/>
          <p:cNvSpPr/>
          <p:nvPr/>
        </p:nvSpPr>
        <p:spPr>
          <a:xfrm>
            <a:off x="334851" y="837127"/>
            <a:ext cx="11857149" cy="5460642"/>
          </a:xfrm>
          <a:prstGeom prst="rect">
            <a:avLst/>
          </a:prstGeom>
          <a:solidFill>
            <a:schemeClr val="accent6">
              <a:lumMod val="50000"/>
            </a:schemeClr>
          </a:solidFill>
          <a:ln>
            <a:solidFill>
              <a:srgbClr val="2E2F5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سهم إلى اليسار 6"/>
          <p:cNvSpPr/>
          <p:nvPr/>
        </p:nvSpPr>
        <p:spPr>
          <a:xfrm rot="10800000">
            <a:off x="850006" y="4584879"/>
            <a:ext cx="4353059" cy="592428"/>
          </a:xfrm>
          <a:prstGeom prst="leftArrow">
            <a:avLst>
              <a:gd name="adj1" fmla="val 50000"/>
              <a:gd name="adj2" fmla="val 8823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699" y="1041376"/>
            <a:ext cx="11428259" cy="31717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868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28</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29205" y="877665"/>
            <a:ext cx="10791325" cy="5080789"/>
          </a:xfrm>
        </p:spPr>
        <p:txBody>
          <a:bodyPr anchor="t"/>
          <a:lstStyle/>
          <a:p>
            <a:pPr algn="just">
              <a:lnSpc>
                <a:spcPct val="100000"/>
              </a:lnSpc>
            </a:pPr>
            <a:r>
              <a:rPr lang="en-US" u="sng" dirty="0" smtClean="0">
                <a:solidFill>
                  <a:srgbClr val="FF0000"/>
                </a:solidFill>
                <a:latin typeface="Times New Roman" pitchFamily="18" charset="0"/>
                <a:cs typeface="Times New Roman" pitchFamily="18" charset="0"/>
              </a:rPr>
              <a:t>Definition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-Septic shock is the end result of numerous complex interactions between several endotoxins, endogenous mediators. </a:t>
            </a:r>
            <a:endParaRPr lang="en-US" dirty="0" smtClean="0">
              <a:latin typeface="Times New Roman" pitchFamily="18" charset="0"/>
              <a:cs typeface="Times New Roman" pitchFamily="18" charset="0"/>
            </a:endParaRPr>
          </a:p>
          <a:p>
            <a:pPr algn="just">
              <a:lnSpc>
                <a:spcPct val="100000"/>
              </a:lnSpc>
            </a:pPr>
            <a:endParaRPr lang="en-US" sz="1200" dirty="0" smtClean="0">
              <a:latin typeface="Times New Roman" pitchFamily="18" charset="0"/>
              <a:cs typeface="Times New Roman" pitchFamily="18" charset="0"/>
            </a:endParaRPr>
          </a:p>
          <a:p>
            <a:pPr algn="just">
              <a:lnSpc>
                <a:spcPct val="100000"/>
              </a:lnSpc>
            </a:pPr>
            <a:r>
              <a:rPr lang="en-US" dirty="0" smtClean="0">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Enodotoxins</a:t>
            </a:r>
            <a:r>
              <a:rPr lang="en-US" dirty="0">
                <a:latin typeface="Times New Roman" pitchFamily="18" charset="0"/>
                <a:cs typeface="Times New Roman" pitchFamily="18" charset="0"/>
              </a:rPr>
              <a:t> of Gram-</a:t>
            </a:r>
            <a:r>
              <a:rPr lang="en-US" dirty="0" err="1">
                <a:latin typeface="Times New Roman" pitchFamily="18" charset="0"/>
                <a:cs typeface="Times New Roman" pitchFamily="18" charset="0"/>
              </a:rPr>
              <a:t>ve</a:t>
            </a:r>
            <a:r>
              <a:rPr lang="en-US" dirty="0">
                <a:latin typeface="Times New Roman" pitchFamily="18" charset="0"/>
                <a:cs typeface="Times New Roman" pitchFamily="18" charset="0"/>
              </a:rPr>
              <a:t> bacteria or Candida stimulates macrophages, which stimulates the production of large of inflammatory </a:t>
            </a:r>
            <a:r>
              <a:rPr lang="en-US" dirty="0" smtClean="0">
                <a:latin typeface="Times New Roman" pitchFamily="18" charset="0"/>
                <a:cs typeface="Times New Roman" pitchFamily="18" charset="0"/>
              </a:rPr>
              <a:t>mediators.</a:t>
            </a:r>
          </a:p>
          <a:p>
            <a:pPr algn="just">
              <a:lnSpc>
                <a:spcPct val="100000"/>
              </a:lnSpc>
            </a:pPr>
            <a:r>
              <a:rPr lang="en-US" dirty="0" smtClean="0">
                <a:latin typeface="Times New Roman" pitchFamily="18" charset="0"/>
                <a:cs typeface="Times New Roman" pitchFamily="18" charset="0"/>
              </a:rPr>
              <a:t> </a:t>
            </a:r>
            <a:r>
              <a:rPr lang="en-US" u="sng" dirty="0" smtClean="0">
                <a:solidFill>
                  <a:schemeClr val="accent6">
                    <a:lumMod val="75000"/>
                  </a:schemeClr>
                </a:solidFill>
                <a:latin typeface="Times New Roman" pitchFamily="18" charset="0"/>
                <a:cs typeface="Times New Roman" pitchFamily="18" charset="0"/>
              </a:rPr>
              <a:t>In high levels of </a:t>
            </a:r>
            <a:r>
              <a:rPr lang="en-US" u="sng" dirty="0" err="1" smtClean="0">
                <a:solidFill>
                  <a:schemeClr val="accent6">
                    <a:lumMod val="75000"/>
                  </a:schemeClr>
                </a:solidFill>
                <a:latin typeface="Times New Roman" pitchFamily="18" charset="0"/>
                <a:cs typeface="Times New Roman" pitchFamily="18" charset="0"/>
              </a:rPr>
              <a:t>Enodotoxins</a:t>
            </a:r>
            <a:r>
              <a:rPr lang="en-US" u="sng" dirty="0" smtClean="0">
                <a:solidFill>
                  <a:schemeClr val="accent6">
                    <a:lumMod val="75000"/>
                  </a:schemeClr>
                </a:solidFill>
                <a:latin typeface="Times New Roman" pitchFamily="18" charset="0"/>
                <a:cs typeface="Times New Roman" pitchFamily="18" charset="0"/>
              </a:rPr>
              <a:t> </a:t>
            </a:r>
            <a:r>
              <a:rPr lang="en-US" dirty="0">
                <a:latin typeface="Times New Roman" pitchFamily="18" charset="0"/>
                <a:cs typeface="Times New Roman" pitchFamily="18" charset="0"/>
              </a:rPr>
              <a:t>as in septicemia→ shock, mediated by cytokines (IL-1, TNF ) resulting in : </a:t>
            </a:r>
            <a:endParaRPr lang="en-US" dirty="0" smtClean="0">
              <a:latin typeface="Times New Roman" pitchFamily="18" charset="0"/>
              <a:cs typeface="Times New Roman" pitchFamily="18" charset="0"/>
            </a:endParaRPr>
          </a:p>
          <a:p>
            <a:pPr algn="just">
              <a:lnSpc>
                <a:spcPct val="100000"/>
              </a:lnSpc>
            </a:pPr>
            <a:r>
              <a:rPr lang="en-US" dirty="0" smtClean="0">
                <a:solidFill>
                  <a:srgbClr val="00B0F0"/>
                </a:solidFill>
                <a:latin typeface="Times New Roman" pitchFamily="18" charset="0"/>
                <a:cs typeface="Times New Roman" pitchFamily="18" charset="0"/>
              </a:rPr>
              <a:t>1</a:t>
            </a:r>
            <a:r>
              <a:rPr lang="en-US" dirty="0">
                <a:solidFill>
                  <a:srgbClr val="00B0F0"/>
                </a:solidFill>
                <a:latin typeface="Times New Roman" pitchFamily="18" charset="0"/>
                <a:cs typeface="Times New Roman" pitchFamily="18" charset="0"/>
              </a:rPr>
              <a:t>. Systemic peripheral vasodilatation→ pooling of blood &amp; hypotension. 2. Reduced myocardial </a:t>
            </a:r>
            <a:r>
              <a:rPr lang="en-US" dirty="0" smtClean="0">
                <a:solidFill>
                  <a:srgbClr val="00B0F0"/>
                </a:solidFill>
                <a:latin typeface="Times New Roman" pitchFamily="18" charset="0"/>
                <a:cs typeface="Times New Roman" pitchFamily="18" charset="0"/>
              </a:rPr>
              <a:t>contractility</a:t>
            </a:r>
            <a:endParaRPr lang="en-US" dirty="0">
              <a:solidFill>
                <a:srgbClr val="00B0F0"/>
              </a:solidFill>
              <a:latin typeface="Times New Roman" pitchFamily="18" charset="0"/>
              <a:cs typeface="Times New Roman" pitchFamily="18" charset="0"/>
            </a:endParaRPr>
          </a:p>
          <a:p>
            <a:pPr algn="just">
              <a:lnSpc>
                <a:spcPct val="100000"/>
              </a:lnSpc>
            </a:pPr>
            <a:r>
              <a:rPr lang="en-US" dirty="0" smtClean="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Predisposing Factors: </a:t>
            </a:r>
            <a:r>
              <a:rPr lang="en-US" dirty="0">
                <a:latin typeface="Times New Roman" pitchFamily="18" charset="0"/>
                <a:cs typeface="Times New Roman" pitchFamily="18" charset="0"/>
              </a:rPr>
              <a:t>• (old age, DM. corticosteroids, chemotherapy, malignancy.</a:t>
            </a:r>
          </a:p>
        </p:txBody>
      </p:sp>
      <p:sp>
        <p:nvSpPr>
          <p:cNvPr id="5" name="عنوان 4"/>
          <p:cNvSpPr>
            <a:spLocks noGrp="1"/>
          </p:cNvSpPr>
          <p:nvPr>
            <p:ph type="title"/>
          </p:nvPr>
        </p:nvSpPr>
        <p:spPr/>
        <p:txBody>
          <a:bodyPr/>
          <a:lstStyle/>
          <a:p>
            <a:r>
              <a:rPr lang="en-US" sz="3200" b="1" dirty="0" smtClean="0">
                <a:solidFill>
                  <a:srgbClr val="FFFF00"/>
                </a:solidFill>
                <a:latin typeface="Times New Roman" pitchFamily="18" charset="0"/>
                <a:cs typeface="Times New Roman" pitchFamily="18" charset="0"/>
              </a:rPr>
              <a:t> </a:t>
            </a:r>
            <a:r>
              <a:rPr lang="en-US" sz="3200" b="1" dirty="0">
                <a:solidFill>
                  <a:srgbClr val="FFFF00"/>
                </a:solidFill>
                <a:latin typeface="Times New Roman" pitchFamily="18" charset="0"/>
                <a:cs typeface="Times New Roman" pitchFamily="18" charset="0"/>
              </a:rPr>
              <a:t>Septic </a:t>
            </a:r>
            <a:r>
              <a:rPr lang="en-US" sz="3200" b="1" dirty="0" smtClean="0">
                <a:solidFill>
                  <a:srgbClr val="FFFF00"/>
                </a:solidFill>
                <a:latin typeface="Times New Roman" pitchFamily="18" charset="0"/>
                <a:cs typeface="Times New Roman" pitchFamily="18" charset="0"/>
              </a:rPr>
              <a:t>Shock (</a:t>
            </a:r>
            <a:r>
              <a:rPr lang="en-US" sz="3200" b="1" dirty="0" err="1" smtClean="0">
                <a:solidFill>
                  <a:srgbClr val="FFFF00"/>
                </a:solidFill>
                <a:latin typeface="Times New Roman" pitchFamily="18" charset="0"/>
                <a:cs typeface="Times New Roman" pitchFamily="18" charset="0"/>
              </a:rPr>
              <a:t>vasogenic</a:t>
            </a:r>
            <a:r>
              <a:rPr lang="en-US" sz="3200" b="1" dirty="0" smtClean="0">
                <a:solidFill>
                  <a:srgbClr val="FFFF00"/>
                </a:solidFill>
                <a:latin typeface="Times New Roman" pitchFamily="18" charset="0"/>
                <a:cs typeface="Times New Roman" pitchFamily="18" charset="0"/>
              </a:rPr>
              <a:t> shock) </a:t>
            </a:r>
            <a:endParaRPr lang="en-US" sz="32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406462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29</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642525" y="1045089"/>
            <a:ext cx="11549475" cy="5080789"/>
          </a:xfrm>
        </p:spPr>
        <p:txBody>
          <a:bodyPr anchor="t"/>
          <a:lstStyle/>
          <a:p>
            <a:pPr algn="just">
              <a:lnSpc>
                <a:spcPct val="100000"/>
              </a:lnSpc>
            </a:pPr>
            <a:r>
              <a:rPr lang="en-US" dirty="0">
                <a:solidFill>
                  <a:srgbClr val="FF0000"/>
                </a:solidFill>
                <a:latin typeface="Times New Roman" pitchFamily="18" charset="0"/>
                <a:cs typeface="Times New Roman" pitchFamily="18" charset="0"/>
              </a:rPr>
              <a:t>Clinical Presentation </a:t>
            </a:r>
            <a:r>
              <a:rPr lang="en-US" dirty="0" smtClean="0">
                <a:solidFill>
                  <a:srgbClr val="FF0000"/>
                </a:solidFill>
                <a:latin typeface="Times New Roman" pitchFamily="18" charset="0"/>
                <a:cs typeface="Times New Roman" pitchFamily="18" charset="0"/>
              </a:rPr>
              <a:t>Septic Shock</a:t>
            </a:r>
            <a:endParaRPr lang="en-US" dirty="0">
              <a:solidFill>
                <a:srgbClr val="FF0000"/>
              </a:solidFill>
              <a:latin typeface="Times New Roman" pitchFamily="18" charset="0"/>
              <a:cs typeface="Times New Roman" pitchFamily="18" charset="0"/>
            </a:endParaRPr>
          </a:p>
          <a:p>
            <a:pPr algn="just">
              <a:lnSpc>
                <a:spcPct val="100000"/>
              </a:lnSpc>
            </a:pPr>
            <a:r>
              <a:rPr lang="en-US" dirty="0">
                <a:latin typeface="Times New Roman" pitchFamily="18" charset="0"/>
                <a:cs typeface="Times New Roman" pitchFamily="18" charset="0"/>
              </a:rPr>
              <a:t>• Two phases:</a:t>
            </a:r>
          </a:p>
          <a:p>
            <a:pPr algn="just">
              <a:lnSpc>
                <a:spcPct val="100000"/>
              </a:lnSpc>
            </a:pPr>
            <a:r>
              <a:rPr lang="en-US" b="1" dirty="0" err="1" smtClean="0">
                <a:latin typeface="Times New Roman" pitchFamily="18" charset="0"/>
                <a:cs typeface="Times New Roman" pitchFamily="18" charset="0"/>
              </a:rPr>
              <a:t>Hyperdynamic</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(warm) stage: </a:t>
            </a:r>
            <a:endParaRPr lang="en-US" dirty="0" smtClean="0">
              <a:latin typeface="Times New Roman" pitchFamily="18" charset="0"/>
              <a:cs typeface="Times New Roman" pitchFamily="18" charset="0"/>
            </a:endParaRPr>
          </a:p>
          <a:p>
            <a:pPr algn="just">
              <a:lnSpc>
                <a:spcPct val="10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Fever (&gt; 38oc) with warm dry skin. </a:t>
            </a:r>
            <a:endParaRPr lang="en-US" dirty="0" smtClean="0">
              <a:latin typeface="Times New Roman" pitchFamily="18" charset="0"/>
              <a:cs typeface="Times New Roman" pitchFamily="18" charset="0"/>
            </a:endParaRPr>
          </a:p>
          <a:p>
            <a:pPr algn="just">
              <a:lnSpc>
                <a:spcPct val="10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Tachycardia , hypotension &amp; </a:t>
            </a:r>
            <a:r>
              <a:rPr lang="en-US" dirty="0" smtClean="0">
                <a:latin typeface="Times New Roman" pitchFamily="18" charset="0"/>
                <a:cs typeface="Times New Roman" pitchFamily="18" charset="0"/>
              </a:rPr>
              <a:t>tachypnea .</a:t>
            </a:r>
          </a:p>
          <a:p>
            <a:pPr algn="just">
              <a:lnSpc>
                <a:spcPct val="10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Oliguria. </a:t>
            </a:r>
            <a:endParaRPr lang="en-US" dirty="0" smtClean="0">
              <a:latin typeface="Times New Roman" pitchFamily="18" charset="0"/>
              <a:cs typeface="Times New Roman" pitchFamily="18" charset="0"/>
            </a:endParaRPr>
          </a:p>
          <a:p>
            <a:pPr algn="just">
              <a:lnSpc>
                <a:spcPct val="10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cardiac out-put is normal or elevated and If not treated, patient will pass to the next stage.</a:t>
            </a:r>
          </a:p>
        </p:txBody>
      </p:sp>
      <p:sp>
        <p:nvSpPr>
          <p:cNvPr id="5" name="عنوان 4"/>
          <p:cNvSpPr>
            <a:spLocks noGrp="1"/>
          </p:cNvSpPr>
          <p:nvPr>
            <p:ph type="title"/>
          </p:nvPr>
        </p:nvSpPr>
        <p:spPr/>
        <p:txBody>
          <a:bodyPr/>
          <a:lstStyle/>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297134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3</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nchor="t"/>
          <a:lstStyle/>
          <a:p>
            <a:pPr lvl="0" algn="just">
              <a:lnSpc>
                <a:spcPct val="150000"/>
              </a:lnSpc>
            </a:pPr>
            <a:r>
              <a:rPr lang="en-US" sz="3200" dirty="0" smtClean="0">
                <a:solidFill>
                  <a:srgbClr val="FF0000"/>
                </a:solidFill>
                <a:latin typeface="Times New Roman"/>
                <a:ea typeface="Calibri"/>
                <a:cs typeface="Arial"/>
              </a:rPr>
              <a:t>Etiology</a:t>
            </a:r>
            <a:r>
              <a:rPr lang="en-US" sz="3200" dirty="0">
                <a:solidFill>
                  <a:srgbClr val="FF0000"/>
                </a:solidFill>
                <a:latin typeface="Times New Roman"/>
                <a:ea typeface="Calibri"/>
                <a:cs typeface="Arial"/>
              </a:rPr>
              <a:t>: </a:t>
            </a:r>
            <a:r>
              <a:rPr lang="en-US" sz="2400" dirty="0">
                <a:latin typeface="Times New Roman"/>
                <a:ea typeface="Calibri"/>
                <a:cs typeface="Arial"/>
              </a:rPr>
              <a:t>Adequate tissue perfusion depends on 3 factors:</a:t>
            </a:r>
          </a:p>
          <a:p>
            <a:pPr marL="533400" lvl="0" indent="-457200" algn="just">
              <a:lnSpc>
                <a:spcPct val="150000"/>
              </a:lnSpc>
              <a:buFont typeface="Arial" pitchFamily="34" charset="0"/>
              <a:buChar char="•"/>
            </a:pPr>
            <a:r>
              <a:rPr lang="en-US" sz="2400" dirty="0">
                <a:latin typeface="Times New Roman"/>
                <a:ea typeface="Calibri"/>
                <a:cs typeface="Arial"/>
              </a:rPr>
              <a:t>Blood volume.</a:t>
            </a:r>
          </a:p>
          <a:p>
            <a:pPr marL="533400" lvl="0" indent="-457200" algn="just">
              <a:lnSpc>
                <a:spcPct val="150000"/>
              </a:lnSpc>
              <a:buFont typeface="Arial" pitchFamily="34" charset="0"/>
              <a:buChar char="•"/>
            </a:pPr>
            <a:r>
              <a:rPr lang="en-US" sz="2400" dirty="0">
                <a:latin typeface="Times New Roman"/>
                <a:ea typeface="Calibri"/>
                <a:cs typeface="Arial"/>
              </a:rPr>
              <a:t>Capacity of the blood vessels. </a:t>
            </a:r>
          </a:p>
          <a:p>
            <a:pPr marL="533400" lvl="0" indent="-457200" algn="just">
              <a:lnSpc>
                <a:spcPct val="150000"/>
              </a:lnSpc>
              <a:buFont typeface="Arial" pitchFamily="34" charset="0"/>
              <a:buChar char="•"/>
            </a:pPr>
            <a:r>
              <a:rPr lang="en-US" sz="2400" dirty="0">
                <a:latin typeface="Times New Roman"/>
                <a:ea typeface="Calibri"/>
                <a:cs typeface="Arial"/>
              </a:rPr>
              <a:t>Pumping action of the heart</a:t>
            </a:r>
            <a:endParaRPr lang="ar-IQ" dirty="0"/>
          </a:p>
        </p:txBody>
      </p:sp>
      <p:sp>
        <p:nvSpPr>
          <p:cNvPr id="5" name="عنوان 4"/>
          <p:cNvSpPr>
            <a:spLocks noGrp="1"/>
          </p:cNvSpPr>
          <p:nvPr>
            <p:ph type="title"/>
          </p:nvPr>
        </p:nvSpPr>
        <p:spPr/>
        <p:txBody>
          <a:bodyPr/>
          <a:lstStyle/>
          <a:p>
            <a:endParaRPr lang="ar-IQ"/>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235"/>
          <a:stretch/>
        </p:blipFill>
        <p:spPr bwMode="auto">
          <a:xfrm>
            <a:off x="4932604" y="2395471"/>
            <a:ext cx="6839908" cy="283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991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30</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nchor="t"/>
          <a:lstStyle/>
          <a:p>
            <a:pPr algn="just">
              <a:lnSpc>
                <a:spcPct val="150000"/>
              </a:lnSpc>
            </a:pPr>
            <a:r>
              <a:rPr lang="en-US" b="1" dirty="0" err="1">
                <a:latin typeface="Times New Roman" pitchFamily="18" charset="0"/>
                <a:cs typeface="Times New Roman" pitchFamily="18" charset="0"/>
              </a:rPr>
              <a:t>Hypodynamic</a:t>
            </a:r>
            <a:r>
              <a:rPr lang="en-US" b="1" dirty="0">
                <a:latin typeface="Times New Roman" pitchFamily="18" charset="0"/>
                <a:cs typeface="Times New Roman" pitchFamily="18" charset="0"/>
              </a:rPr>
              <a:t> (cold) stage</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Sever tachycardia , hypotension &amp; </a:t>
            </a:r>
            <a:r>
              <a:rPr lang="en-US" dirty="0" smtClean="0">
                <a:latin typeface="Times New Roman" pitchFamily="18" charset="0"/>
                <a:cs typeface="Times New Roman" pitchFamily="18" charset="0"/>
              </a:rPr>
              <a:t>tachypnea </a:t>
            </a:r>
          </a:p>
          <a:p>
            <a:pPr algn="just">
              <a:lnSpc>
                <a:spcPct val="15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Cold clammy skin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Marked oliguria.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Complicated by: 1. Acute erosive gastritis. 2. Systemic inflammatory response syndrome(SIRS) </a:t>
            </a:r>
            <a:r>
              <a:rPr lang="en-US" dirty="0" smtClean="0">
                <a:latin typeface="Times New Roman" pitchFamily="18" charset="0"/>
                <a:cs typeface="Times New Roman" pitchFamily="18" charset="0"/>
              </a:rPr>
              <a:t>   3. </a:t>
            </a:r>
            <a:r>
              <a:rPr lang="en-US" dirty="0">
                <a:latin typeface="Times New Roman" pitchFamily="18" charset="0"/>
                <a:cs typeface="Times New Roman" pitchFamily="18" charset="0"/>
              </a:rPr>
              <a:t>Multiple organ failure (MOF</a:t>
            </a:r>
            <a:r>
              <a:rPr lang="en-US" dirty="0" smtClean="0">
                <a:latin typeface="Times New Roman" pitchFamily="18" charset="0"/>
                <a:cs typeface="Times New Roman" pitchFamily="18" charset="0"/>
              </a:rPr>
              <a:t>)    4. death</a:t>
            </a:r>
            <a:r>
              <a:rPr lang="en-US" dirty="0">
                <a:latin typeface="Times New Roman" pitchFamily="18" charset="0"/>
                <a:cs typeface="Times New Roman" pitchFamily="18" charset="0"/>
              </a:rPr>
              <a:t>.</a:t>
            </a:r>
          </a:p>
        </p:txBody>
      </p:sp>
      <p:sp>
        <p:nvSpPr>
          <p:cNvPr id="5" name="عنوان 4"/>
          <p:cNvSpPr>
            <a:spLocks noGrp="1"/>
          </p:cNvSpPr>
          <p:nvPr>
            <p:ph type="title"/>
          </p:nvPr>
        </p:nvSpPr>
        <p:spPr/>
        <p:txBody>
          <a:bodyPr/>
          <a:lstStyle/>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297134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31</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29205" y="877665"/>
            <a:ext cx="10791325" cy="5080789"/>
          </a:xfrm>
        </p:spPr>
        <p:txBody>
          <a:bodyPr anchor="t"/>
          <a:lstStyle/>
          <a:p>
            <a:pPr algn="just">
              <a:lnSpc>
                <a:spcPct val="100000"/>
              </a:lnSpc>
            </a:pPr>
            <a:r>
              <a:rPr lang="en-US" u="sng" dirty="0" smtClean="0">
                <a:solidFill>
                  <a:srgbClr val="FF0000"/>
                </a:solidFill>
                <a:latin typeface="Times New Roman" pitchFamily="18" charset="0"/>
                <a:cs typeface="Times New Roman" pitchFamily="18" charset="0"/>
              </a:rPr>
              <a:t>• </a:t>
            </a:r>
            <a:r>
              <a:rPr lang="en-US" u="sng" dirty="0">
                <a:solidFill>
                  <a:srgbClr val="FF0000"/>
                </a:solidFill>
                <a:latin typeface="Times New Roman" pitchFamily="18" charset="0"/>
                <a:cs typeface="Times New Roman" pitchFamily="18" charset="0"/>
              </a:rPr>
              <a:t>PHYSICAL FIDINGS </a:t>
            </a:r>
            <a:endParaRPr lang="en-US" u="sng" dirty="0" smtClean="0">
              <a:solidFill>
                <a:srgbClr val="FF0000"/>
              </a:solidFill>
              <a:latin typeface="Times New Roman" pitchFamily="18" charset="0"/>
              <a:cs typeface="Times New Roman" pitchFamily="18" charset="0"/>
            </a:endParaRPr>
          </a:p>
          <a:p>
            <a:pPr algn="just">
              <a:lnSpc>
                <a:spcPct val="100000"/>
              </a:lnSpc>
            </a:pP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Mental status, increased respiratory rate </a:t>
            </a:r>
            <a:endParaRPr lang="en-US" dirty="0" smtClean="0">
              <a:latin typeface="Times New Roman" pitchFamily="18" charset="0"/>
              <a:cs typeface="Times New Roman" pitchFamily="18" charset="0"/>
            </a:endParaRPr>
          </a:p>
          <a:p>
            <a:pPr algn="just">
              <a:lnSpc>
                <a:spcPct val="100000"/>
              </a:lnSpc>
            </a:pP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compensation for the metabolic acidosis and fever or hypothermia. Because of the exaggerated inflammatory response with release of vasoactive mediators. </a:t>
            </a:r>
            <a:endParaRPr lang="en-US" dirty="0" smtClean="0">
              <a:latin typeface="Times New Roman" pitchFamily="18" charset="0"/>
              <a:cs typeface="Times New Roman" pitchFamily="18" charset="0"/>
            </a:endParaRPr>
          </a:p>
          <a:p>
            <a:pPr algn="just">
              <a:lnSpc>
                <a:spcPct val="100000"/>
              </a:lnSpc>
            </a:pPr>
            <a:r>
              <a:rPr lang="en-US" u="sng" dirty="0" smtClean="0">
                <a:solidFill>
                  <a:srgbClr val="FF0000"/>
                </a:solidFill>
                <a:latin typeface="Times New Roman" pitchFamily="18" charset="0"/>
                <a:cs typeface="Times New Roman" pitchFamily="18" charset="0"/>
              </a:rPr>
              <a:t>• </a:t>
            </a:r>
            <a:r>
              <a:rPr lang="en-US" u="sng" dirty="0">
                <a:solidFill>
                  <a:srgbClr val="FF0000"/>
                </a:solidFill>
                <a:latin typeface="Times New Roman" pitchFamily="18" charset="0"/>
                <a:cs typeface="Times New Roman" pitchFamily="18" charset="0"/>
              </a:rPr>
              <a:t>LABORATORY STUDIES </a:t>
            </a:r>
            <a:endParaRPr lang="en-US" u="sng" dirty="0" smtClean="0">
              <a:solidFill>
                <a:srgbClr val="FF0000"/>
              </a:solidFill>
              <a:latin typeface="Times New Roman" pitchFamily="18" charset="0"/>
              <a:cs typeface="Times New Roman" pitchFamily="18" charset="0"/>
            </a:endParaRPr>
          </a:p>
          <a:p>
            <a:pPr algn="just">
              <a:lnSpc>
                <a:spcPct val="100000"/>
              </a:lnSpc>
            </a:pPr>
            <a:r>
              <a:rPr lang="en-US" dirty="0" smtClean="0">
                <a:solidFill>
                  <a:srgbClr val="00B0F0"/>
                </a:solidFill>
                <a:latin typeface="Times New Roman" pitchFamily="18" charset="0"/>
                <a:cs typeface="Times New Roman" pitchFamily="18" charset="0"/>
              </a:rPr>
              <a:t>• Cultures</a:t>
            </a:r>
            <a:r>
              <a:rPr lang="en-US" dirty="0">
                <a:latin typeface="Times New Roman" pitchFamily="18" charset="0"/>
                <a:cs typeface="Times New Roman" pitchFamily="18" charset="0"/>
              </a:rPr>
              <a:t>: blood, sputum urine. Surgical or nonsurgical wounds. </a:t>
            </a:r>
            <a:endParaRPr lang="en-US" dirty="0" smtClean="0">
              <a:latin typeface="Times New Roman" pitchFamily="18" charset="0"/>
              <a:cs typeface="Times New Roman" pitchFamily="18" charset="0"/>
            </a:endParaRPr>
          </a:p>
          <a:p>
            <a:pPr algn="just">
              <a:lnSpc>
                <a:spcPct val="100000"/>
              </a:lnSpc>
            </a:pPr>
            <a:r>
              <a:rPr lang="en-US" dirty="0" smtClean="0">
                <a:solidFill>
                  <a:srgbClr val="00B0F0"/>
                </a:solidFill>
                <a:latin typeface="Times New Roman" pitchFamily="18" charset="0"/>
                <a:cs typeface="Times New Roman" pitchFamily="18" charset="0"/>
              </a:rPr>
              <a:t>• CBC</a:t>
            </a:r>
            <a:r>
              <a:rPr lang="en-US" dirty="0">
                <a:latin typeface="Times New Roman" pitchFamily="18" charset="0"/>
                <a:cs typeface="Times New Roman" pitchFamily="18" charset="0"/>
              </a:rPr>
              <a:t>: WBCS usually will be elevated and may decrease, with progression of shock. </a:t>
            </a:r>
            <a:endParaRPr lang="en-US" dirty="0" smtClean="0">
              <a:latin typeface="Times New Roman" pitchFamily="18" charset="0"/>
              <a:cs typeface="Times New Roman" pitchFamily="18" charset="0"/>
            </a:endParaRPr>
          </a:p>
          <a:p>
            <a:pPr algn="just">
              <a:lnSpc>
                <a:spcPct val="100000"/>
              </a:lnSpc>
            </a:pPr>
            <a:r>
              <a:rPr lang="en-US" dirty="0" smtClean="0">
                <a:solidFill>
                  <a:srgbClr val="00B0F0"/>
                </a:solidFill>
                <a:latin typeface="Times New Roman" pitchFamily="18" charset="0"/>
                <a:cs typeface="Times New Roman" pitchFamily="18" charset="0"/>
              </a:rPr>
              <a:t>• Sequential </a:t>
            </a:r>
            <a:r>
              <a:rPr lang="en-US" dirty="0" err="1">
                <a:solidFill>
                  <a:srgbClr val="00B0F0"/>
                </a:solidFill>
                <a:latin typeface="Times New Roman" pitchFamily="18" charset="0"/>
                <a:cs typeface="Times New Roman" pitchFamily="18" charset="0"/>
              </a:rPr>
              <a:t>multiple_analysis</a:t>
            </a:r>
            <a:endParaRPr lang="en-US" dirty="0">
              <a:solidFill>
                <a:srgbClr val="00B0F0"/>
              </a:solidFill>
              <a:latin typeface="Times New Roman" pitchFamily="18" charset="0"/>
              <a:cs typeface="Times New Roman" pitchFamily="18" charset="0"/>
            </a:endParaRPr>
          </a:p>
        </p:txBody>
      </p:sp>
      <p:sp>
        <p:nvSpPr>
          <p:cNvPr id="5" name="عنوان 4"/>
          <p:cNvSpPr>
            <a:spLocks noGrp="1"/>
          </p:cNvSpPr>
          <p:nvPr>
            <p:ph type="title"/>
          </p:nvPr>
        </p:nvSpPr>
        <p:spPr/>
        <p:txBody>
          <a:bodyPr/>
          <a:lstStyle/>
          <a:p>
            <a:r>
              <a:rPr lang="en-US" sz="3200" dirty="0" smtClean="0">
                <a:latin typeface="Times New Roman" pitchFamily="18" charset="0"/>
                <a:cs typeface="Times New Roman" pitchFamily="18" charset="0"/>
              </a:rPr>
              <a:t>Assessment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161500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32</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29205" y="877665"/>
            <a:ext cx="10791325" cy="5080789"/>
          </a:xfrm>
        </p:spPr>
        <p:txBody>
          <a:bodyPr anchor="t"/>
          <a:lstStyle/>
          <a:p>
            <a:pPr algn="just">
              <a:lnSpc>
                <a:spcPct val="100000"/>
              </a:lnSpc>
            </a:pPr>
            <a:r>
              <a:rPr lang="en-US" sz="2400" dirty="0" smtClean="0">
                <a:latin typeface="Times New Roman" pitchFamily="18" charset="0"/>
                <a:cs typeface="Times New Roman" pitchFamily="18" charset="0"/>
              </a:rPr>
              <a:t>1.  Admission </a:t>
            </a:r>
            <a:r>
              <a:rPr lang="en-US" sz="2400" dirty="0">
                <a:latin typeface="Times New Roman" pitchFamily="18" charset="0"/>
                <a:cs typeface="Times New Roman" pitchFamily="18" charset="0"/>
              </a:rPr>
              <a:t>into </a:t>
            </a:r>
            <a:r>
              <a:rPr lang="en-US" sz="2400" dirty="0" smtClean="0">
                <a:latin typeface="Times New Roman" pitchFamily="18" charset="0"/>
                <a:cs typeface="Times New Roman" pitchFamily="18" charset="0"/>
              </a:rPr>
              <a:t>I.C.U</a:t>
            </a:r>
            <a:r>
              <a:rPr lang="en-US" sz="2400" dirty="0">
                <a:latin typeface="Times New Roman" pitchFamily="18" charset="0"/>
                <a:cs typeface="Times New Roman" pitchFamily="18" charset="0"/>
              </a:rPr>
              <a:t>. for proper monitoring and </a:t>
            </a:r>
            <a:endParaRPr lang="en-US" sz="2400" dirty="0" smtClean="0">
              <a:latin typeface="Times New Roman" pitchFamily="18" charset="0"/>
              <a:cs typeface="Times New Roman" pitchFamily="18" charset="0"/>
            </a:endParaRPr>
          </a:p>
          <a:p>
            <a:pPr algn="just">
              <a:lnSpc>
                <a:spcPct val="100000"/>
              </a:lnSpc>
            </a:pPr>
            <a:r>
              <a:rPr lang="en-US" sz="2400" dirty="0" smtClean="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Eradicate </a:t>
            </a:r>
            <a:r>
              <a:rPr lang="en-US" sz="2400" dirty="0">
                <a:latin typeface="Times New Roman" pitchFamily="18" charset="0"/>
                <a:cs typeface="Times New Roman" pitchFamily="18" charset="0"/>
              </a:rPr>
              <a:t>the source of infection: e.g. gangrenous parts, drainage of intra-abdominal abscess.. etc. </a:t>
            </a:r>
            <a:endParaRPr lang="en-US" sz="2400" dirty="0" smtClean="0">
              <a:latin typeface="Times New Roman" pitchFamily="18" charset="0"/>
              <a:cs typeface="Times New Roman" pitchFamily="18" charset="0"/>
            </a:endParaRPr>
          </a:p>
          <a:p>
            <a:pPr algn="just">
              <a:lnSpc>
                <a:spcPct val="100000"/>
              </a:lnSpc>
            </a:pPr>
            <a:r>
              <a:rPr lang="en-US" sz="2400" dirty="0" smtClean="0">
                <a:latin typeface="Times New Roman" pitchFamily="18" charset="0"/>
                <a:cs typeface="Times New Roman" pitchFamily="18" charset="0"/>
              </a:rPr>
              <a:t>3</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Antibiotics:</a:t>
            </a:r>
            <a:r>
              <a:rPr lang="en-US" sz="2400" dirty="0">
                <a:latin typeface="Times New Roman" pitchFamily="18" charset="0"/>
                <a:cs typeface="Times New Roman" pitchFamily="18" charset="0"/>
              </a:rPr>
              <a:t> Start with a combination of </a:t>
            </a:r>
            <a:r>
              <a:rPr lang="en-US" sz="2400" dirty="0">
                <a:solidFill>
                  <a:srgbClr val="FF0000"/>
                </a:solidFill>
                <a:latin typeface="Times New Roman" pitchFamily="18" charset="0"/>
                <a:cs typeface="Times New Roman" pitchFamily="18" charset="0"/>
              </a:rPr>
              <a:t>3rd generation </a:t>
            </a:r>
            <a:r>
              <a:rPr lang="en-US" sz="2400" dirty="0">
                <a:latin typeface="Times New Roman" pitchFamily="18" charset="0"/>
                <a:cs typeface="Times New Roman" pitchFamily="18" charset="0"/>
              </a:rPr>
              <a:t>( according to culture and sensitivity). </a:t>
            </a:r>
            <a:endParaRPr lang="en-US" sz="2400" dirty="0" smtClean="0">
              <a:latin typeface="Times New Roman" pitchFamily="18" charset="0"/>
              <a:cs typeface="Times New Roman" pitchFamily="18" charset="0"/>
            </a:endParaRPr>
          </a:p>
          <a:p>
            <a:pPr algn="just">
              <a:lnSpc>
                <a:spcPct val="100000"/>
              </a:lnSpc>
            </a:pPr>
            <a:r>
              <a:rPr lang="en-US" sz="2400" dirty="0" smtClean="0">
                <a:latin typeface="Times New Roman" pitchFamily="18" charset="0"/>
                <a:cs typeface="Times New Roman" pitchFamily="18" charset="0"/>
              </a:rPr>
              <a:t>4</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Correction </a:t>
            </a:r>
            <a:r>
              <a:rPr lang="en-US" sz="2400" dirty="0">
                <a:solidFill>
                  <a:srgbClr val="FF0000"/>
                </a:solidFill>
                <a:latin typeface="Times New Roman" pitchFamily="18" charset="0"/>
                <a:cs typeface="Times New Roman" pitchFamily="18" charset="0"/>
              </a:rPr>
              <a:t>of fluid imbalance</a:t>
            </a:r>
            <a:r>
              <a:rPr lang="en-US" sz="2400" dirty="0">
                <a:latin typeface="Times New Roman" pitchFamily="18" charset="0"/>
                <a:cs typeface="Times New Roman" pitchFamily="18" charset="0"/>
              </a:rPr>
              <a:t>: by Ringer's lactate + plasma or blood transfusion. </a:t>
            </a:r>
            <a:endParaRPr lang="en-US" sz="2400" dirty="0" smtClean="0">
              <a:latin typeface="Times New Roman" pitchFamily="18" charset="0"/>
              <a:cs typeface="Times New Roman" pitchFamily="18" charset="0"/>
            </a:endParaRPr>
          </a:p>
          <a:p>
            <a:pPr algn="just">
              <a:lnSpc>
                <a:spcPct val="100000"/>
              </a:lnSpc>
            </a:pPr>
            <a:r>
              <a:rPr lang="en-US" sz="2400" dirty="0" smtClean="0">
                <a:latin typeface="Times New Roman" pitchFamily="18" charset="0"/>
                <a:cs typeface="Times New Roman" pitchFamily="18" charset="0"/>
              </a:rPr>
              <a:t>5</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Oxygen mask </a:t>
            </a:r>
            <a:r>
              <a:rPr lang="en-US" sz="2400" dirty="0">
                <a:latin typeface="Times New Roman" pitchFamily="18" charset="0"/>
                <a:cs typeface="Times New Roman" pitchFamily="18" charset="0"/>
              </a:rPr>
              <a:t>or mechanical ventilation if PO2&lt;60 mmHg</a:t>
            </a:r>
          </a:p>
          <a:p>
            <a:pPr algn="just">
              <a:lnSpc>
                <a:spcPct val="100000"/>
              </a:lnSpc>
            </a:pPr>
            <a:r>
              <a:rPr lang="en-US" sz="2400" dirty="0" smtClean="0">
                <a:latin typeface="Times New Roman" pitchFamily="18" charset="0"/>
                <a:cs typeface="Times New Roman" pitchFamily="18" charset="0"/>
              </a:rPr>
              <a:t>6. </a:t>
            </a:r>
            <a:r>
              <a:rPr lang="en-US" sz="2400" dirty="0" smtClean="0">
                <a:solidFill>
                  <a:srgbClr val="FF0000"/>
                </a:solidFill>
                <a:latin typeface="Times New Roman" pitchFamily="18" charset="0"/>
                <a:cs typeface="Times New Roman" pitchFamily="18" charset="0"/>
              </a:rPr>
              <a:t>Indomethacin </a:t>
            </a:r>
            <a:r>
              <a:rPr lang="en-US" sz="2400" dirty="0">
                <a:solidFill>
                  <a:srgbClr val="FF0000"/>
                </a:solidFill>
                <a:latin typeface="Times New Roman" pitchFamily="18" charset="0"/>
                <a:cs typeface="Times New Roman" pitchFamily="18" charset="0"/>
              </a:rPr>
              <a:t>&amp; corticosteroids I.V</a:t>
            </a:r>
            <a:r>
              <a:rPr lang="en-US" sz="2400" dirty="0">
                <a:latin typeface="Times New Roman" pitchFamily="18" charset="0"/>
                <a:cs typeface="Times New Roman" pitchFamily="18" charset="0"/>
              </a:rPr>
              <a:t>.: To antagonize inflammatory </a:t>
            </a:r>
            <a:r>
              <a:rPr lang="en-US" sz="2400" dirty="0" smtClean="0">
                <a:latin typeface="Times New Roman" pitchFamily="18" charset="0"/>
                <a:cs typeface="Times New Roman" pitchFamily="18" charset="0"/>
              </a:rPr>
              <a:t>mediators</a:t>
            </a:r>
          </a:p>
          <a:p>
            <a:pPr algn="just">
              <a:lnSpc>
                <a:spcPct val="100000"/>
              </a:lnSpc>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7. </a:t>
            </a:r>
            <a:r>
              <a:rPr lang="en-US" sz="2400" dirty="0">
                <a:solidFill>
                  <a:srgbClr val="FF0000"/>
                </a:solidFill>
                <a:latin typeface="Times New Roman" pitchFamily="18" charset="0"/>
                <a:cs typeface="Times New Roman" pitchFamily="18" charset="0"/>
              </a:rPr>
              <a:t>Vasopressors and </a:t>
            </a:r>
            <a:r>
              <a:rPr lang="en-US" sz="2400" dirty="0" smtClean="0">
                <a:solidFill>
                  <a:srgbClr val="FF0000"/>
                </a:solidFill>
                <a:latin typeface="Times New Roman" pitchFamily="18" charset="0"/>
                <a:cs typeface="Times New Roman" pitchFamily="18" charset="0"/>
              </a:rPr>
              <a:t>Inotropic. </a:t>
            </a:r>
            <a:endParaRPr lang="en-US" sz="2400" dirty="0" smtClean="0">
              <a:solidFill>
                <a:srgbClr val="FF0000"/>
              </a:solidFill>
              <a:latin typeface="Times New Roman" pitchFamily="18" charset="0"/>
              <a:cs typeface="Times New Roman" pitchFamily="18" charset="0"/>
            </a:endParaRPr>
          </a:p>
        </p:txBody>
      </p:sp>
      <p:sp>
        <p:nvSpPr>
          <p:cNvPr id="5" name="عنوان 4"/>
          <p:cNvSpPr>
            <a:spLocks noGrp="1"/>
          </p:cNvSpPr>
          <p:nvPr>
            <p:ph type="title"/>
          </p:nvPr>
        </p:nvSpPr>
        <p:spPr/>
        <p:txBody>
          <a:bodyPr/>
          <a:lstStyle/>
          <a:p>
            <a:r>
              <a:rPr lang="en-US" sz="3200" dirty="0" smtClean="0">
                <a:latin typeface="Times New Roman" pitchFamily="18" charset="0"/>
                <a:cs typeface="Times New Roman" pitchFamily="18" charset="0"/>
              </a:rPr>
              <a:t>Treatment of Septic Shock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161500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33</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642525" y="1027053"/>
            <a:ext cx="11549475" cy="5080789"/>
          </a:xfrm>
        </p:spPr>
        <p:txBody>
          <a:bodyPr/>
          <a:lstStyle/>
          <a:p>
            <a:endParaRPr lang="ar-IQ" dirty="0"/>
          </a:p>
        </p:txBody>
      </p:sp>
      <p:sp>
        <p:nvSpPr>
          <p:cNvPr id="5" name="عنوان 4"/>
          <p:cNvSpPr>
            <a:spLocks noGrp="1"/>
          </p:cNvSpPr>
          <p:nvPr>
            <p:ph type="title"/>
          </p:nvPr>
        </p:nvSpPr>
        <p:spPr/>
        <p:txBody>
          <a:bodyPr/>
          <a:lstStyle/>
          <a:p>
            <a:endParaRPr lang="ar-IQ"/>
          </a:p>
        </p:txBody>
      </p:sp>
      <p:sp>
        <p:nvSpPr>
          <p:cNvPr id="6" name="مستطيل 5"/>
          <p:cNvSpPr/>
          <p:nvPr/>
        </p:nvSpPr>
        <p:spPr>
          <a:xfrm>
            <a:off x="334851" y="837127"/>
            <a:ext cx="11857149" cy="5460642"/>
          </a:xfrm>
          <a:prstGeom prst="rect">
            <a:avLst/>
          </a:prstGeom>
          <a:solidFill>
            <a:schemeClr val="accent6">
              <a:lumMod val="50000"/>
            </a:schemeClr>
          </a:solidFill>
          <a:ln>
            <a:solidFill>
              <a:srgbClr val="2E2F5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912" y="916303"/>
            <a:ext cx="9826583" cy="4813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سهم إلى اليسار 10"/>
          <p:cNvSpPr/>
          <p:nvPr/>
        </p:nvSpPr>
        <p:spPr>
          <a:xfrm rot="10800000">
            <a:off x="965914" y="3644723"/>
            <a:ext cx="4353059" cy="592428"/>
          </a:xfrm>
          <a:prstGeom prst="leftArrow">
            <a:avLst>
              <a:gd name="adj1" fmla="val 50000"/>
              <a:gd name="adj2" fmla="val 8823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6593005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34</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477689" y="750156"/>
            <a:ext cx="11549475" cy="5080789"/>
          </a:xfrm>
        </p:spPr>
        <p:txBody>
          <a:bodyPr anchor="t"/>
          <a:lstStyle/>
          <a:p>
            <a:pPr algn="just">
              <a:lnSpc>
                <a:spcPct val="150000"/>
              </a:lnSpc>
            </a:pPr>
            <a:r>
              <a:rPr lang="en-US" b="1" u="sng" dirty="0" smtClean="0">
                <a:solidFill>
                  <a:srgbClr val="FF0000"/>
                </a:solidFill>
                <a:latin typeface="Times New Roman" pitchFamily="18" charset="0"/>
                <a:cs typeface="Times New Roman" pitchFamily="18" charset="0"/>
              </a:rPr>
              <a:t>Definition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a:latin typeface="Times New Roman" pitchFamily="18" charset="0"/>
                <a:cs typeface="Times New Roman" pitchFamily="18" charset="0"/>
              </a:rPr>
              <a:t>In neurogenic shock, vasodilation occurs as a result of a loss of balance between parasympathetic and sympathetic </a:t>
            </a:r>
            <a:r>
              <a:rPr lang="en-US" dirty="0" smtClean="0">
                <a:latin typeface="Times New Roman" pitchFamily="18" charset="0"/>
                <a:cs typeface="Times New Roman" pitchFamily="18" charset="0"/>
              </a:rPr>
              <a:t>stimulation . that </a:t>
            </a:r>
            <a:r>
              <a:rPr lang="en-US" dirty="0">
                <a:latin typeface="Times New Roman" pitchFamily="18" charset="0"/>
                <a:cs typeface="Times New Roman" pitchFamily="18" charset="0"/>
              </a:rPr>
              <a:t>is caused by the sudden loss of signals from the sympathetic nervous system that maintain the normal muscle tone in blood vessel walls.</a:t>
            </a:r>
            <a:endParaRPr lang="en-US" sz="1000" dirty="0">
              <a:latin typeface="Times New Roman" pitchFamily="18" charset="0"/>
              <a:cs typeface="Times New Roman" pitchFamily="18" charset="0"/>
            </a:endParaRPr>
          </a:p>
          <a:p>
            <a:pPr algn="just">
              <a:lnSpc>
                <a:spcPct val="100000"/>
              </a:lnSpc>
            </a:pPr>
            <a:r>
              <a:rPr lang="en-US" b="1" u="sng" dirty="0">
                <a:solidFill>
                  <a:srgbClr val="FF0000"/>
                </a:solidFill>
                <a:latin typeface="Times New Roman" pitchFamily="18" charset="0"/>
                <a:cs typeface="Times New Roman" pitchFamily="18" charset="0"/>
              </a:rPr>
              <a:t>Causes </a:t>
            </a:r>
            <a:endParaRPr lang="en-US" dirty="0" smtClean="0">
              <a:latin typeface="Times New Roman" pitchFamily="18" charset="0"/>
              <a:cs typeface="Times New Roman" pitchFamily="18" charset="0"/>
            </a:endParaRPr>
          </a:p>
          <a:p>
            <a:pPr marL="533400" indent="-457200" algn="just">
              <a:lnSpc>
                <a:spcPct val="100000"/>
              </a:lnSpc>
              <a:buFont typeface="Arial" pitchFamily="34" charset="0"/>
              <a:buChar char="•"/>
            </a:pPr>
            <a:r>
              <a:rPr lang="en-US" b="1" dirty="0">
                <a:latin typeface="Times New Roman" pitchFamily="18" charset="0"/>
                <a:cs typeface="Times New Roman" pitchFamily="18" charset="0"/>
              </a:rPr>
              <a:t>Spinal cord </a:t>
            </a:r>
            <a:r>
              <a:rPr lang="en-US" b="1" dirty="0" smtClean="0">
                <a:latin typeface="Times New Roman" pitchFamily="18" charset="0"/>
                <a:cs typeface="Times New Roman" pitchFamily="18" charset="0"/>
              </a:rPr>
              <a:t>injury.</a:t>
            </a:r>
          </a:p>
          <a:p>
            <a:pPr marL="533400" indent="-457200" algn="just">
              <a:lnSpc>
                <a:spcPct val="100000"/>
              </a:lnSpc>
              <a:buFont typeface="Arial" pitchFamily="34" charset="0"/>
              <a:buChar char="•"/>
            </a:pPr>
            <a:r>
              <a:rPr lang="en-US" b="1" dirty="0">
                <a:latin typeface="Times New Roman" pitchFamily="18" charset="0"/>
                <a:cs typeface="Times New Roman" pitchFamily="18" charset="0"/>
              </a:rPr>
              <a:t>Spinal anesthesia</a:t>
            </a:r>
            <a:r>
              <a:rPr lang="en-US" b="1" dirty="0" smtClean="0">
                <a:latin typeface="Times New Roman" pitchFamily="18" charset="0"/>
                <a:cs typeface="Times New Roman" pitchFamily="18" charset="0"/>
              </a:rPr>
              <a:t>.</a:t>
            </a:r>
          </a:p>
          <a:p>
            <a:pPr marL="533400" indent="-457200" algn="just">
              <a:lnSpc>
                <a:spcPct val="100000"/>
              </a:lnSpc>
              <a:buFont typeface="Arial" pitchFamily="34" charset="0"/>
              <a:buChar char="•"/>
            </a:pPr>
            <a:r>
              <a:rPr lang="en-US" b="1" dirty="0">
                <a:latin typeface="Times New Roman" pitchFamily="18" charset="0"/>
                <a:cs typeface="Times New Roman" pitchFamily="18" charset="0"/>
              </a:rPr>
              <a:t>Depressant action of medications. </a:t>
            </a:r>
            <a:r>
              <a:rPr lang="en-US" dirty="0">
                <a:latin typeface="Times New Roman" pitchFamily="18" charset="0"/>
                <a:cs typeface="Times New Roman" pitchFamily="18" charset="0"/>
              </a:rPr>
              <a:t>Depressant action of medications and lack of glucose could also cause neurogenic shock.</a:t>
            </a:r>
            <a:endParaRPr lang="en-US" dirty="0">
              <a:latin typeface="Times New Roman" pitchFamily="18" charset="0"/>
              <a:cs typeface="Times New Roman" pitchFamily="18" charset="0"/>
            </a:endParaRPr>
          </a:p>
        </p:txBody>
      </p:sp>
      <p:sp>
        <p:nvSpPr>
          <p:cNvPr id="8" name="عنوان 7"/>
          <p:cNvSpPr>
            <a:spLocks noGrp="1"/>
          </p:cNvSpPr>
          <p:nvPr>
            <p:ph type="title"/>
          </p:nvPr>
        </p:nvSpPr>
        <p:spPr>
          <a:xfrm>
            <a:off x="1229067" y="396054"/>
            <a:ext cx="9407628" cy="406736"/>
          </a:xfrm>
        </p:spPr>
        <p:txBody>
          <a:bodyPr/>
          <a:lstStyle/>
          <a:p>
            <a:r>
              <a:rPr lang="en-US" sz="3200" b="1" dirty="0">
                <a:latin typeface="Times New Roman" pitchFamily="18" charset="0"/>
                <a:cs typeface="Times New Roman" pitchFamily="18" charset="0"/>
              </a:rPr>
              <a:t>NEUROGENIC SHOCK</a:t>
            </a:r>
            <a:br>
              <a:rPr lang="en-US" sz="3200" b="1" dirty="0">
                <a:latin typeface="Times New Roman" pitchFamily="18" charset="0"/>
                <a:cs typeface="Times New Roman" pitchFamily="18" charset="0"/>
              </a:rPr>
            </a:br>
            <a:endParaRPr lang="ar-IQ" dirty="0"/>
          </a:p>
        </p:txBody>
      </p:sp>
    </p:spTree>
    <p:extLst>
      <p:ext uri="{BB962C8B-B14F-4D97-AF65-F5344CB8AC3E}">
        <p14:creationId xmlns:p14="http://schemas.microsoft.com/office/powerpoint/2010/main" val="2297134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35</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642525" y="643943"/>
            <a:ext cx="11549475" cy="5080789"/>
          </a:xfrm>
        </p:spPr>
        <p:txBody>
          <a:bodyPr anchor="t"/>
          <a:lstStyle/>
          <a:p>
            <a:pPr algn="ctr">
              <a:lnSpc>
                <a:spcPct val="150000"/>
              </a:lnSpc>
            </a:pPr>
            <a:r>
              <a:rPr lang="en-US" sz="2400" dirty="0" smtClean="0">
                <a:latin typeface="Times New Roman" pitchFamily="18" charset="0"/>
                <a:cs typeface="Times New Roman" pitchFamily="18" charset="0"/>
              </a:rPr>
              <a:t>Disruption </a:t>
            </a:r>
            <a:r>
              <a:rPr lang="en-US" sz="2400" dirty="0">
                <a:latin typeface="Times New Roman" pitchFamily="18" charset="0"/>
                <a:cs typeface="Times New Roman" pitchFamily="18" charset="0"/>
              </a:rPr>
              <a:t>of sympathetic nervous system</a:t>
            </a:r>
          </a:p>
          <a:p>
            <a:pPr algn="ctr">
              <a:lnSpc>
                <a:spcPct val="150000"/>
              </a:lnSpc>
            </a:pPr>
            <a:r>
              <a:rPr lang="en-US" sz="2400" dirty="0">
                <a:latin typeface="Times New Roman" pitchFamily="18" charset="0"/>
                <a:cs typeface="Times New Roman" pitchFamily="18" charset="0"/>
              </a:rPr>
              <a:t>Loss of sympathetic tone</a:t>
            </a:r>
          </a:p>
          <a:p>
            <a:pPr algn="ctr">
              <a:lnSpc>
                <a:spcPct val="150000"/>
              </a:lnSpc>
            </a:pPr>
            <a:r>
              <a:rPr lang="en-US" sz="2400" dirty="0">
                <a:latin typeface="Times New Roman" pitchFamily="18" charset="0"/>
                <a:cs typeface="Times New Roman" pitchFamily="18" charset="0"/>
              </a:rPr>
              <a:t>Venous and arterial vasodilation</a:t>
            </a:r>
          </a:p>
          <a:p>
            <a:pPr algn="ctr">
              <a:lnSpc>
                <a:spcPct val="150000"/>
              </a:lnSpc>
            </a:pPr>
            <a:r>
              <a:rPr lang="en-US" sz="2400" dirty="0">
                <a:latin typeface="Times New Roman" pitchFamily="18" charset="0"/>
                <a:cs typeface="Times New Roman" pitchFamily="18" charset="0"/>
              </a:rPr>
              <a:t>Decreased venous return</a:t>
            </a:r>
          </a:p>
          <a:p>
            <a:pPr algn="ctr">
              <a:lnSpc>
                <a:spcPct val="150000"/>
              </a:lnSpc>
            </a:pPr>
            <a:r>
              <a:rPr lang="en-US" sz="2400" dirty="0">
                <a:latin typeface="Times New Roman" pitchFamily="18" charset="0"/>
                <a:cs typeface="Times New Roman" pitchFamily="18" charset="0"/>
              </a:rPr>
              <a:t>Decreased stroke volume</a:t>
            </a:r>
          </a:p>
          <a:p>
            <a:pPr algn="ctr">
              <a:lnSpc>
                <a:spcPct val="150000"/>
              </a:lnSpc>
            </a:pPr>
            <a:r>
              <a:rPr lang="en-US" sz="2400" dirty="0">
                <a:latin typeface="Times New Roman" pitchFamily="18" charset="0"/>
                <a:cs typeface="Times New Roman" pitchFamily="18" charset="0"/>
              </a:rPr>
              <a:t>Decreased cardiac output</a:t>
            </a:r>
          </a:p>
          <a:p>
            <a:pPr algn="ctr">
              <a:lnSpc>
                <a:spcPct val="150000"/>
              </a:lnSpc>
            </a:pPr>
            <a:r>
              <a:rPr lang="en-US" sz="2400" dirty="0">
                <a:latin typeface="Times New Roman" pitchFamily="18" charset="0"/>
                <a:cs typeface="Times New Roman" pitchFamily="18" charset="0"/>
              </a:rPr>
              <a:t>Decreased cellular oxygen supply</a:t>
            </a:r>
          </a:p>
          <a:p>
            <a:pPr algn="ctr">
              <a:lnSpc>
                <a:spcPct val="150000"/>
              </a:lnSpc>
            </a:pPr>
            <a:r>
              <a:rPr lang="en-US" sz="2400" dirty="0">
                <a:latin typeface="Times New Roman" pitchFamily="18" charset="0"/>
                <a:cs typeface="Times New Roman" pitchFamily="18" charset="0"/>
              </a:rPr>
              <a:t>Impaired tissue perfusion</a:t>
            </a:r>
          </a:p>
          <a:p>
            <a:pPr algn="ctr">
              <a:lnSpc>
                <a:spcPct val="150000"/>
              </a:lnSpc>
            </a:pPr>
            <a:r>
              <a:rPr lang="en-US" sz="2400" dirty="0">
                <a:latin typeface="Times New Roman" pitchFamily="18" charset="0"/>
                <a:cs typeface="Times New Roman" pitchFamily="18" charset="0"/>
              </a:rPr>
              <a:t>Impaired cellular metabolism</a:t>
            </a:r>
          </a:p>
        </p:txBody>
      </p:sp>
      <p:sp>
        <p:nvSpPr>
          <p:cNvPr id="5" name="عنوان 4"/>
          <p:cNvSpPr>
            <a:spLocks noGrp="1"/>
          </p:cNvSpPr>
          <p:nvPr>
            <p:ph type="title"/>
          </p:nvPr>
        </p:nvSpPr>
        <p:spPr>
          <a:xfrm>
            <a:off x="1241946" y="383174"/>
            <a:ext cx="9407628" cy="406736"/>
          </a:xfrm>
        </p:spPr>
        <p:txBody>
          <a:bodyPr/>
          <a:lstStyle/>
          <a:p>
            <a:r>
              <a:rPr lang="en-US" sz="3200" dirty="0" smtClean="0">
                <a:latin typeface="Times New Roman" pitchFamily="18" charset="0"/>
                <a:cs typeface="Times New Roman" pitchFamily="18" charset="0"/>
              </a:rPr>
              <a:t>Pathophysiology </a:t>
            </a:r>
            <a:r>
              <a:rPr lang="en-US" sz="3200" dirty="0">
                <a:latin typeface="Times New Roman" pitchFamily="18" charset="0"/>
                <a:cs typeface="Times New Roman" pitchFamily="18" charset="0"/>
              </a:rPr>
              <a:t>of Neurogenic Shock</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cxnSp>
        <p:nvCxnSpPr>
          <p:cNvPr id="7" name="رابط كسهم مستقيم 6"/>
          <p:cNvCxnSpPr/>
          <p:nvPr/>
        </p:nvCxnSpPr>
        <p:spPr>
          <a:xfrm>
            <a:off x="6336405" y="1287887"/>
            <a:ext cx="12879" cy="3090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6336405" y="2573628"/>
            <a:ext cx="12879" cy="3090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6344991" y="3228304"/>
            <a:ext cx="12879" cy="3090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a:off x="6349284" y="3831465"/>
            <a:ext cx="12879" cy="3090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a:off x="6362163" y="4370231"/>
            <a:ext cx="12879" cy="3090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6375042" y="5117205"/>
            <a:ext cx="12879" cy="3090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6400800" y="5692462"/>
            <a:ext cx="12879" cy="3090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a:off x="6347137" y="1955442"/>
            <a:ext cx="12879" cy="3090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134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36</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67842" y="929181"/>
            <a:ext cx="11486784" cy="5080789"/>
          </a:xfrm>
        </p:spPr>
        <p:txBody>
          <a:bodyPr/>
          <a:lstStyle/>
          <a:p>
            <a:pPr algn="just">
              <a:lnSpc>
                <a:spcPct val="150000"/>
              </a:lnSpc>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clinical manifestations of neurogenic shock are signs of parasympathetic stimulation</a:t>
            </a:r>
            <a:r>
              <a:rPr lang="en-US" sz="2400" dirty="0" smtClean="0">
                <a:latin typeface="Times New Roman" pitchFamily="18" charset="0"/>
                <a:cs typeface="Times New Roman" pitchFamily="18" charset="0"/>
              </a:rPr>
              <a:t>.</a:t>
            </a:r>
          </a:p>
          <a:p>
            <a:pPr algn="just">
              <a:lnSpc>
                <a:spcPct val="150000"/>
              </a:lnSpc>
            </a:pPr>
            <a:r>
              <a:rPr lang="en-US" b="1" dirty="0" smtClean="0">
                <a:latin typeface="Times New Roman" pitchFamily="18" charset="0"/>
                <a:cs typeface="Times New Roman" pitchFamily="18" charset="0"/>
              </a:rPr>
              <a:t>Dry</a:t>
            </a:r>
            <a:r>
              <a:rPr lang="en-US" b="1" dirty="0">
                <a:latin typeface="Times New Roman" pitchFamily="18" charset="0"/>
                <a:cs typeface="Times New Roman" pitchFamily="18" charset="0"/>
              </a:rPr>
              <a:t>, warm skin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skin </a:t>
            </a:r>
            <a:r>
              <a:rPr lang="en-US" dirty="0">
                <a:latin typeface="Times New Roman" pitchFamily="18" charset="0"/>
                <a:cs typeface="Times New Roman" pitchFamily="18" charset="0"/>
              </a:rPr>
              <a:t>due to vasodilation and inability to </a:t>
            </a:r>
            <a:r>
              <a:rPr lang="en-US" dirty="0" err="1" smtClean="0">
                <a:latin typeface="Times New Roman" pitchFamily="18" charset="0"/>
                <a:cs typeface="Times New Roman" pitchFamily="18" charset="0"/>
              </a:rPr>
              <a:t>vasoconstrict</a:t>
            </a:r>
            <a:r>
              <a:rPr lang="en-US" dirty="0" smtClean="0">
                <a:latin typeface="Times New Roman" pitchFamily="18" charset="0"/>
                <a:cs typeface="Times New Roman" pitchFamily="18" charset="0"/>
              </a:rPr>
              <a:t> . </a:t>
            </a:r>
            <a:r>
              <a:rPr lang="en-US" b="1" dirty="0" smtClean="0">
                <a:latin typeface="Times New Roman" pitchFamily="18" charset="0"/>
                <a:cs typeface="Times New Roman" pitchFamily="18" charset="0"/>
              </a:rPr>
              <a:t>Hypotension</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Hypotension occurs due to sudden, massive </a:t>
            </a:r>
            <a:r>
              <a:rPr lang="en-US" dirty="0" smtClean="0">
                <a:latin typeface="Times New Roman" pitchFamily="18" charset="0"/>
                <a:cs typeface="Times New Roman" pitchFamily="18" charset="0"/>
              </a:rPr>
              <a:t>dilation . </a:t>
            </a:r>
            <a:r>
              <a:rPr lang="en-US" b="1" dirty="0" err="1" smtClean="0">
                <a:latin typeface="Times New Roman" pitchFamily="18" charset="0"/>
                <a:cs typeface="Times New Roman" pitchFamily="18" charset="0"/>
              </a:rPr>
              <a:t>Bradycardia</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Instead of getting </a:t>
            </a:r>
            <a:r>
              <a:rPr lang="en-US" dirty="0" err="1">
                <a:latin typeface="Times New Roman" pitchFamily="18" charset="0"/>
                <a:cs typeface="Times New Roman" pitchFamily="18" charset="0"/>
              </a:rPr>
              <a:t>tachycardic</a:t>
            </a:r>
            <a:r>
              <a:rPr lang="en-US" dirty="0">
                <a:latin typeface="Times New Roman" pitchFamily="18" charset="0"/>
                <a:cs typeface="Times New Roman" pitchFamily="18" charset="0"/>
              </a:rPr>
              <a:t>, the patient </a:t>
            </a:r>
            <a:r>
              <a:rPr lang="en-US" dirty="0" smtClean="0">
                <a:latin typeface="Times New Roman" pitchFamily="18" charset="0"/>
                <a:cs typeface="Times New Roman" pitchFamily="18" charset="0"/>
              </a:rPr>
              <a:t>experience </a:t>
            </a:r>
            <a:r>
              <a:rPr lang="en-US" dirty="0" err="1" smtClean="0">
                <a:latin typeface="Times New Roman" pitchFamily="18" charset="0"/>
                <a:cs typeface="Times New Roman" pitchFamily="18" charset="0"/>
              </a:rPr>
              <a:t>bradycardia</a:t>
            </a:r>
            <a:r>
              <a:rPr lang="en-US" dirty="0" smtClean="0">
                <a:latin typeface="Times New Roman" pitchFamily="18" charset="0"/>
                <a:cs typeface="Times New Roman" pitchFamily="18" charset="0"/>
              </a:rPr>
              <a:t> . </a:t>
            </a:r>
          </a:p>
          <a:p>
            <a:pPr algn="just">
              <a:lnSpc>
                <a:spcPct val="150000"/>
              </a:lnSpc>
            </a:pPr>
            <a:r>
              <a:rPr lang="en-US" b="1" dirty="0" smtClean="0">
                <a:latin typeface="Times New Roman" pitchFamily="18" charset="0"/>
                <a:cs typeface="Times New Roman" pitchFamily="18" charset="0"/>
              </a:rPr>
              <a:t>Respiratory </a:t>
            </a:r>
            <a:r>
              <a:rPr lang="en-US" b="1" dirty="0">
                <a:latin typeface="Times New Roman" pitchFamily="18" charset="0"/>
                <a:cs typeface="Times New Roman" pitchFamily="18" charset="0"/>
              </a:rPr>
              <a:t>arrest</a:t>
            </a:r>
            <a:r>
              <a:rPr lang="en-US" dirty="0">
                <a:latin typeface="Times New Roman" pitchFamily="18" charset="0"/>
                <a:cs typeface="Times New Roman" pitchFamily="18" charset="0"/>
              </a:rPr>
              <a:t>. If the injury is above the 3rd cervical vertebra, the patient will go into respiratory arrest immediately following the injury, due to loss of nervous control of the diaphragm.</a:t>
            </a:r>
            <a:endParaRPr lang="ar-IQ" dirty="0">
              <a:latin typeface="Times New Roman" pitchFamily="18" charset="0"/>
              <a:cs typeface="Times New Roman" pitchFamily="18" charset="0"/>
            </a:endParaRPr>
          </a:p>
        </p:txBody>
      </p:sp>
      <p:sp>
        <p:nvSpPr>
          <p:cNvPr id="5" name="عنوان 4"/>
          <p:cNvSpPr>
            <a:spLocks noGrp="1"/>
          </p:cNvSpPr>
          <p:nvPr>
            <p:ph type="title"/>
          </p:nvPr>
        </p:nvSpPr>
        <p:spPr/>
        <p:txBody>
          <a:bodyPr/>
          <a:lstStyle/>
          <a:p>
            <a:r>
              <a:rPr lang="en-US" sz="3200" b="1" dirty="0">
                <a:solidFill>
                  <a:srgbClr val="FFFF00"/>
                </a:solidFill>
                <a:latin typeface="Times New Roman" pitchFamily="18" charset="0"/>
                <a:cs typeface="Times New Roman" pitchFamily="18" charset="0"/>
              </a:rPr>
              <a:t>Clinical Manifestations </a:t>
            </a:r>
            <a:endParaRPr lang="ar-IQ" b="1" dirty="0">
              <a:solidFill>
                <a:srgbClr val="FFFF00"/>
              </a:solidFill>
            </a:endParaRPr>
          </a:p>
        </p:txBody>
      </p:sp>
    </p:spTree>
    <p:extLst>
      <p:ext uri="{BB962C8B-B14F-4D97-AF65-F5344CB8AC3E}">
        <p14:creationId xmlns:p14="http://schemas.microsoft.com/office/powerpoint/2010/main" val="1101123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37</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29205" y="877665"/>
            <a:ext cx="10791325" cy="5080789"/>
          </a:xfrm>
        </p:spPr>
        <p:txBody>
          <a:bodyPr anchor="t"/>
          <a:lstStyle/>
          <a:p>
            <a:pPr algn="just">
              <a:lnSpc>
                <a:spcPct val="10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patient should lie flat, elevation of the legs help to increase venous return. </a:t>
            </a:r>
            <a:endParaRPr lang="en-US" dirty="0" smtClean="0">
              <a:latin typeface="Times New Roman" pitchFamily="18" charset="0"/>
              <a:cs typeface="Times New Roman" pitchFamily="18" charset="0"/>
            </a:endParaRPr>
          </a:p>
          <a:p>
            <a:pPr algn="just">
              <a:lnSpc>
                <a:spcPct val="100000"/>
              </a:lnSpc>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Supplement 0</a:t>
            </a:r>
            <a:r>
              <a:rPr lang="en-US" sz="1600" dirty="0">
                <a:latin typeface="Times New Roman" pitchFamily="18" charset="0"/>
                <a:cs typeface="Times New Roman" pitchFamily="18" charset="0"/>
              </a:rPr>
              <a:t>2</a:t>
            </a:r>
            <a:r>
              <a:rPr lang="en-US" dirty="0">
                <a:latin typeface="Times New Roman" pitchFamily="18" charset="0"/>
                <a:cs typeface="Times New Roman" pitchFamily="18" charset="0"/>
              </a:rPr>
              <a:t> </a:t>
            </a:r>
            <a:r>
              <a:rPr lang="en-US" dirty="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lnSpc>
                <a:spcPct val="100000"/>
              </a:lnSpc>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IV </a:t>
            </a:r>
            <a:r>
              <a:rPr lang="en-US" dirty="0">
                <a:latin typeface="Times New Roman" pitchFamily="18" charset="0"/>
                <a:cs typeface="Times New Roman" pitchFamily="18" charset="0"/>
              </a:rPr>
              <a:t>Crystalloids like Ringer's lactate. </a:t>
            </a:r>
            <a:endParaRPr lang="en-US" dirty="0" smtClean="0">
              <a:latin typeface="Times New Roman" pitchFamily="18" charset="0"/>
              <a:cs typeface="Times New Roman" pitchFamily="18" charset="0"/>
            </a:endParaRPr>
          </a:p>
          <a:p>
            <a:pPr algn="just">
              <a:lnSpc>
                <a:spcPct val="100000"/>
              </a:lnSpc>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Vasopressor </a:t>
            </a:r>
            <a:r>
              <a:rPr lang="en-US" dirty="0">
                <a:latin typeface="Times New Roman" pitchFamily="18" charset="0"/>
                <a:cs typeface="Times New Roman" pitchFamily="18" charset="0"/>
              </a:rPr>
              <a:t>drugs.</a:t>
            </a:r>
          </a:p>
          <a:p>
            <a:pPr algn="just">
              <a:lnSpc>
                <a:spcPct val="100000"/>
              </a:lnSpc>
            </a:pPr>
            <a:endParaRPr lang="en-US" dirty="0">
              <a:latin typeface="Times New Roman" pitchFamily="18" charset="0"/>
              <a:cs typeface="Times New Roman" pitchFamily="18" charset="0"/>
            </a:endParaRPr>
          </a:p>
        </p:txBody>
      </p:sp>
      <p:sp>
        <p:nvSpPr>
          <p:cNvPr id="5" name="عنوان 4"/>
          <p:cNvSpPr>
            <a:spLocks noGrp="1"/>
          </p:cNvSpPr>
          <p:nvPr>
            <p:ph type="title"/>
          </p:nvPr>
        </p:nvSpPr>
        <p:spPr/>
        <p:txBody>
          <a:bodyPr/>
          <a:lstStyle/>
          <a:p>
            <a:r>
              <a:rPr lang="en-US" sz="3200" dirty="0" smtClean="0">
                <a:latin typeface="Times New Roman" pitchFamily="18" charset="0"/>
                <a:cs typeface="Times New Roman" pitchFamily="18" charset="0"/>
              </a:rPr>
              <a:t>Treatment of </a:t>
            </a:r>
            <a:r>
              <a:rPr lang="en-US" sz="3200" b="1" dirty="0" smtClean="0">
                <a:latin typeface="Times New Roman" pitchFamily="18" charset="0"/>
                <a:cs typeface="Times New Roman" pitchFamily="18" charset="0"/>
              </a:rPr>
              <a:t>Neurogenic Shock</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161500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38</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pPr algn="ctr"/>
            <a:r>
              <a:rPr lang="en-US" sz="13800" b="1" dirty="0" smtClean="0">
                <a:solidFill>
                  <a:srgbClr val="FF0000"/>
                </a:solidFill>
              </a:rPr>
              <a:t>THANK YOU </a:t>
            </a:r>
            <a:endParaRPr lang="en-US" sz="13800" b="1" dirty="0">
              <a:solidFill>
                <a:srgbClr val="FF0000"/>
              </a:solidFill>
            </a:endParaRPr>
          </a:p>
        </p:txBody>
      </p:sp>
      <p:sp>
        <p:nvSpPr>
          <p:cNvPr id="5" name="عنوان 4"/>
          <p:cNvSpPr>
            <a:spLocks noGrp="1"/>
          </p:cNvSpPr>
          <p:nvPr>
            <p:ph type="title"/>
          </p:nvPr>
        </p:nvSpPr>
        <p:spPr/>
        <p:txBody>
          <a:bodyPr/>
          <a:lstStyle/>
          <a:p>
            <a:endParaRPr lang="en-US" dirty="0"/>
          </a:p>
        </p:txBody>
      </p:sp>
    </p:spTree>
    <p:extLst>
      <p:ext uri="{BB962C8B-B14F-4D97-AF65-F5344CB8AC3E}">
        <p14:creationId xmlns:p14="http://schemas.microsoft.com/office/powerpoint/2010/main" val="4084424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4</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29207" y="826148"/>
            <a:ext cx="11229206" cy="5080789"/>
          </a:xfrm>
        </p:spPr>
        <p:txBody>
          <a:bodyPr anchor="t"/>
          <a:lstStyle/>
          <a:p>
            <a:pPr algn="ctr">
              <a:lnSpc>
                <a:spcPct val="150000"/>
              </a:lnSpc>
            </a:pPr>
            <a:r>
              <a:rPr lang="en-US" sz="2400" u="sng" dirty="0" smtClean="0">
                <a:solidFill>
                  <a:srgbClr val="0070C0"/>
                </a:solidFill>
                <a:latin typeface="Times New Roman" pitchFamily="18" charset="0"/>
                <a:cs typeface="Times New Roman" pitchFamily="18" charset="0"/>
              </a:rPr>
              <a:t>Cells </a:t>
            </a:r>
            <a:r>
              <a:rPr lang="en-US" sz="2400" u="sng" dirty="0">
                <a:solidFill>
                  <a:srgbClr val="0070C0"/>
                </a:solidFill>
                <a:latin typeface="Times New Roman" pitchFamily="18" charset="0"/>
                <a:cs typeface="Times New Roman" pitchFamily="18" charset="0"/>
              </a:rPr>
              <a:t>switch from aerobic to anaerobic metabolism</a:t>
            </a:r>
          </a:p>
          <a:p>
            <a:pPr algn="ctr">
              <a:lnSpc>
                <a:spcPct val="150000"/>
              </a:lnSpc>
            </a:pPr>
            <a:r>
              <a:rPr lang="en-US" sz="2400" u="sng" dirty="0">
                <a:solidFill>
                  <a:srgbClr val="0070C0"/>
                </a:solidFill>
                <a:latin typeface="Times New Roman" pitchFamily="18" charset="0"/>
                <a:cs typeface="Times New Roman" pitchFamily="18" charset="0"/>
              </a:rPr>
              <a:t>lactic acid production</a:t>
            </a:r>
          </a:p>
          <a:p>
            <a:pPr algn="ctr">
              <a:lnSpc>
                <a:spcPct val="150000"/>
              </a:lnSpc>
            </a:pPr>
            <a:r>
              <a:rPr lang="en-US" sz="2400" u="sng" dirty="0">
                <a:solidFill>
                  <a:srgbClr val="0070C0"/>
                </a:solidFill>
                <a:latin typeface="Times New Roman" pitchFamily="18" charset="0"/>
                <a:cs typeface="Times New Roman" pitchFamily="18" charset="0"/>
              </a:rPr>
              <a:t>Cell function ceases &amp; swells</a:t>
            </a:r>
          </a:p>
          <a:p>
            <a:pPr algn="ctr">
              <a:lnSpc>
                <a:spcPct val="150000"/>
              </a:lnSpc>
            </a:pPr>
            <a:r>
              <a:rPr lang="en-US" sz="2400" u="sng" dirty="0">
                <a:solidFill>
                  <a:srgbClr val="0070C0"/>
                </a:solidFill>
                <a:latin typeface="Times New Roman" pitchFamily="18" charset="0"/>
                <a:cs typeface="Times New Roman" pitchFamily="18" charset="0"/>
              </a:rPr>
              <a:t>membrane becomes more permeable</a:t>
            </a:r>
          </a:p>
          <a:p>
            <a:pPr algn="ctr">
              <a:lnSpc>
                <a:spcPct val="150000"/>
              </a:lnSpc>
            </a:pPr>
            <a:r>
              <a:rPr lang="en-US" sz="2400" u="sng" dirty="0">
                <a:solidFill>
                  <a:srgbClr val="0070C0"/>
                </a:solidFill>
                <a:latin typeface="Times New Roman" pitchFamily="18" charset="0"/>
                <a:cs typeface="Times New Roman" pitchFamily="18" charset="0"/>
              </a:rPr>
              <a:t>electrolytes &amp; fluids seep in &amp; out of cell</a:t>
            </a:r>
          </a:p>
          <a:p>
            <a:pPr algn="ctr">
              <a:lnSpc>
                <a:spcPct val="150000"/>
              </a:lnSpc>
            </a:pPr>
            <a:r>
              <a:rPr lang="en-US" sz="2400" u="sng" dirty="0">
                <a:solidFill>
                  <a:srgbClr val="0070C0"/>
                </a:solidFill>
                <a:latin typeface="Times New Roman" pitchFamily="18" charset="0"/>
                <a:cs typeface="Times New Roman" pitchFamily="18" charset="0"/>
              </a:rPr>
              <a:t>Na+/K+ pump impaired</a:t>
            </a:r>
          </a:p>
          <a:p>
            <a:pPr algn="ctr">
              <a:lnSpc>
                <a:spcPct val="150000"/>
              </a:lnSpc>
            </a:pPr>
            <a:r>
              <a:rPr lang="en-US" sz="2400" u="sng" dirty="0">
                <a:solidFill>
                  <a:srgbClr val="0070C0"/>
                </a:solidFill>
                <a:latin typeface="Times New Roman" pitchFamily="18" charset="0"/>
                <a:cs typeface="Times New Roman" pitchFamily="18" charset="0"/>
              </a:rPr>
              <a:t>mitochondria damage</a:t>
            </a:r>
          </a:p>
          <a:p>
            <a:pPr algn="ctr">
              <a:lnSpc>
                <a:spcPct val="150000"/>
              </a:lnSpc>
            </a:pPr>
            <a:r>
              <a:rPr lang="en-US" sz="2400" u="sng" dirty="0">
                <a:solidFill>
                  <a:srgbClr val="0070C0"/>
                </a:solidFill>
                <a:latin typeface="Times New Roman" pitchFamily="18" charset="0"/>
                <a:cs typeface="Times New Roman" pitchFamily="18" charset="0"/>
              </a:rPr>
              <a:t>cell death</a:t>
            </a:r>
            <a:endParaRPr lang="en-US" b="1" u="sng" dirty="0">
              <a:solidFill>
                <a:srgbClr val="0070C0"/>
              </a:solidFill>
              <a:latin typeface="Times New Roman" pitchFamily="18" charset="0"/>
              <a:cs typeface="Times New Roman" pitchFamily="18" charset="0"/>
            </a:endParaRPr>
          </a:p>
        </p:txBody>
      </p:sp>
      <p:sp>
        <p:nvSpPr>
          <p:cNvPr id="5" name="عنوان 4"/>
          <p:cNvSpPr>
            <a:spLocks noGrp="1"/>
          </p:cNvSpPr>
          <p:nvPr>
            <p:ph type="title"/>
          </p:nvPr>
        </p:nvSpPr>
        <p:spPr>
          <a:xfrm>
            <a:off x="1190431" y="460448"/>
            <a:ext cx="9407628" cy="406736"/>
          </a:xfrm>
        </p:spPr>
        <p:txBody>
          <a:bodyPr/>
          <a:lstStyle/>
          <a:p>
            <a:r>
              <a:rPr lang="en-US" sz="3200" dirty="0">
                <a:latin typeface="Times New Roman" pitchFamily="18" charset="0"/>
                <a:cs typeface="Times New Roman" pitchFamily="18" charset="0"/>
              </a:rPr>
              <a:t>PATHOPHYSIOLOGYPATHOPHYSIOLOGY</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cxnSp>
        <p:nvCxnSpPr>
          <p:cNvPr id="7" name="رابط كسهم مستقيم 6"/>
          <p:cNvCxnSpPr/>
          <p:nvPr/>
        </p:nvCxnSpPr>
        <p:spPr>
          <a:xfrm>
            <a:off x="6104586" y="1442434"/>
            <a:ext cx="0" cy="2962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6104586" y="2178676"/>
            <a:ext cx="0" cy="2962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a:off x="6104586" y="2738908"/>
            <a:ext cx="0" cy="2962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a:off x="6136783" y="3342068"/>
            <a:ext cx="0" cy="2962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6136783" y="4009623"/>
            <a:ext cx="0" cy="2962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6115318" y="5188040"/>
            <a:ext cx="0" cy="2962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a:off x="6104586" y="4567708"/>
            <a:ext cx="0" cy="2962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180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5</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5" name="عنوان 4"/>
          <p:cNvSpPr>
            <a:spLocks noGrp="1"/>
          </p:cNvSpPr>
          <p:nvPr>
            <p:ph type="title"/>
          </p:nvPr>
        </p:nvSpPr>
        <p:spPr>
          <a:xfrm>
            <a:off x="1229067" y="421812"/>
            <a:ext cx="9407628" cy="406736"/>
          </a:xfrm>
        </p:spPr>
        <p:txBody>
          <a:bodyPr/>
          <a:lstStyle/>
          <a:p>
            <a:r>
              <a:rPr lang="en-US" sz="4000" b="1" dirty="0">
                <a:solidFill>
                  <a:srgbClr val="FFFF00"/>
                </a:solidFill>
                <a:latin typeface="Times New Roman" pitchFamily="18" charset="0"/>
                <a:cs typeface="Times New Roman" pitchFamily="18" charset="0"/>
              </a:rPr>
              <a:t>Stages of Shock</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ar-IQ"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197" t="5330" r="16233" b="14596"/>
          <a:stretch/>
        </p:blipFill>
        <p:spPr bwMode="auto">
          <a:xfrm>
            <a:off x="695460" y="914397"/>
            <a:ext cx="10419008" cy="530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071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6</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nchor="t"/>
          <a:lstStyle/>
          <a:p>
            <a:pPr marL="533400" indent="-457200">
              <a:lnSpc>
                <a:spcPct val="150000"/>
              </a:lnSpc>
              <a:buFont typeface="Wingdings" pitchFamily="2" charset="2"/>
              <a:buChar char="Ø"/>
            </a:pPr>
            <a:r>
              <a:rPr lang="en-US" b="1" u="sng" dirty="0" smtClean="0">
                <a:solidFill>
                  <a:srgbClr val="FF0000"/>
                </a:solidFill>
                <a:latin typeface="Times New Roman" pitchFamily="18" charset="0"/>
                <a:cs typeface="Times New Roman" pitchFamily="18" charset="0"/>
              </a:rPr>
              <a:t>Hypovolemic </a:t>
            </a:r>
            <a:r>
              <a:rPr lang="en-US" b="1" u="sng" dirty="0">
                <a:solidFill>
                  <a:srgbClr val="FF0000"/>
                </a:solidFill>
                <a:latin typeface="Times New Roman" pitchFamily="18" charset="0"/>
                <a:cs typeface="Times New Roman" pitchFamily="18" charset="0"/>
              </a:rPr>
              <a:t>shock:</a:t>
            </a:r>
            <a:r>
              <a:rPr lang="en-US" b="1" u="sng"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533400" indent="-457200">
              <a:lnSpc>
                <a:spcPct val="150000"/>
              </a:lnSpc>
              <a:buFont typeface="Wingdings" pitchFamily="2" charset="2"/>
              <a:buChar char="Ø"/>
            </a:pPr>
            <a:r>
              <a:rPr lang="en-US" b="1" u="sng" dirty="0" smtClean="0">
                <a:solidFill>
                  <a:srgbClr val="FF0000"/>
                </a:solidFill>
                <a:latin typeface="Times New Roman" pitchFamily="18" charset="0"/>
                <a:cs typeface="Times New Roman" pitchFamily="18" charset="0"/>
              </a:rPr>
              <a:t>Cardiogenic </a:t>
            </a:r>
            <a:r>
              <a:rPr lang="en-US" b="1" u="sng" dirty="0">
                <a:solidFill>
                  <a:srgbClr val="FF0000"/>
                </a:solidFill>
                <a:latin typeface="Times New Roman" pitchFamily="18" charset="0"/>
                <a:cs typeface="Times New Roman" pitchFamily="18" charset="0"/>
              </a:rPr>
              <a:t>shock: </a:t>
            </a:r>
            <a:endParaRPr lang="en-US" b="1" u="sng" dirty="0" smtClean="0">
              <a:solidFill>
                <a:srgbClr val="FF0000"/>
              </a:solidFill>
              <a:latin typeface="Times New Roman" pitchFamily="18" charset="0"/>
              <a:cs typeface="Times New Roman" pitchFamily="18" charset="0"/>
            </a:endParaRPr>
          </a:p>
          <a:p>
            <a:pPr marL="533400" lvl="0" indent="-457200">
              <a:lnSpc>
                <a:spcPct val="150000"/>
              </a:lnSpc>
              <a:buFont typeface="Wingdings" pitchFamily="2" charset="2"/>
              <a:buChar char="Ø"/>
            </a:pPr>
            <a:r>
              <a:rPr lang="en-US" sz="3200" b="1" u="sng" dirty="0" err="1" smtClean="0">
                <a:solidFill>
                  <a:srgbClr val="FF0000"/>
                </a:solidFill>
                <a:latin typeface="Times New Roman" pitchFamily="18" charset="0"/>
                <a:cs typeface="Times New Roman" pitchFamily="18" charset="0"/>
              </a:rPr>
              <a:t>Vasogenic</a:t>
            </a:r>
            <a:r>
              <a:rPr lang="en-US" sz="3200" b="1" u="sng" dirty="0" smtClean="0">
                <a:solidFill>
                  <a:srgbClr val="FF0000"/>
                </a:solidFill>
                <a:latin typeface="Times New Roman" pitchFamily="18" charset="0"/>
                <a:cs typeface="Times New Roman" pitchFamily="18" charset="0"/>
              </a:rPr>
              <a:t> </a:t>
            </a:r>
            <a:r>
              <a:rPr lang="en-US" sz="3200" b="1" u="sng" dirty="0">
                <a:solidFill>
                  <a:srgbClr val="FF0000"/>
                </a:solidFill>
                <a:latin typeface="Times New Roman" pitchFamily="18" charset="0"/>
                <a:cs typeface="Times New Roman" pitchFamily="18" charset="0"/>
              </a:rPr>
              <a:t>shock:</a:t>
            </a:r>
            <a:r>
              <a:rPr lang="en-US" sz="3200" b="1" u="sng" dirty="0">
                <a:latin typeface="Times New Roman" pitchFamily="18" charset="0"/>
                <a:cs typeface="Times New Roman" pitchFamily="18" charset="0"/>
              </a:rPr>
              <a:t> </a:t>
            </a:r>
          </a:p>
          <a:p>
            <a:pPr marL="1428750" lvl="1" indent="-514350">
              <a:lnSpc>
                <a:spcPct val="100000"/>
              </a:lnSpc>
              <a:buFont typeface="Arial" panose="020B0604020202020204" pitchFamily="34" charset="0"/>
              <a:buAutoNum type="alphaLcPeriod"/>
            </a:pPr>
            <a:r>
              <a:rPr lang="en-US" b="1" dirty="0">
                <a:solidFill>
                  <a:srgbClr val="00B0F0"/>
                </a:solidFill>
                <a:latin typeface="Times New Roman" pitchFamily="18" charset="0"/>
                <a:cs typeface="Times New Roman" pitchFamily="18" charset="0"/>
              </a:rPr>
              <a:t>Septic </a:t>
            </a:r>
            <a:r>
              <a:rPr lang="en-US" b="1" dirty="0" smtClean="0">
                <a:solidFill>
                  <a:srgbClr val="00B0F0"/>
                </a:solidFill>
                <a:latin typeface="Times New Roman" pitchFamily="18" charset="0"/>
                <a:cs typeface="Times New Roman" pitchFamily="18" charset="0"/>
              </a:rPr>
              <a:t>shock</a:t>
            </a:r>
            <a:endParaRPr lang="en-US" b="1" dirty="0">
              <a:solidFill>
                <a:srgbClr val="00B0F0"/>
              </a:solidFill>
              <a:latin typeface="Times New Roman" pitchFamily="18" charset="0"/>
              <a:cs typeface="Times New Roman" pitchFamily="18" charset="0"/>
            </a:endParaRPr>
          </a:p>
          <a:p>
            <a:pPr marL="1428750" lvl="1" indent="-514350">
              <a:lnSpc>
                <a:spcPct val="100000"/>
              </a:lnSpc>
              <a:buFont typeface="Arial" panose="020B0604020202020204" pitchFamily="34" charset="0"/>
              <a:buAutoNum type="alphaLcPeriod"/>
            </a:pPr>
            <a:r>
              <a:rPr lang="en-US" b="1" dirty="0">
                <a:solidFill>
                  <a:srgbClr val="00B0F0"/>
                </a:solidFill>
                <a:latin typeface="Times New Roman" pitchFamily="18" charset="0"/>
                <a:cs typeface="Times New Roman" pitchFamily="18" charset="0"/>
              </a:rPr>
              <a:t>Neurogenic </a:t>
            </a:r>
            <a:r>
              <a:rPr lang="en-US" b="1" dirty="0" smtClean="0">
                <a:solidFill>
                  <a:srgbClr val="00B0F0"/>
                </a:solidFill>
                <a:latin typeface="Times New Roman" pitchFamily="18" charset="0"/>
                <a:cs typeface="Times New Roman" pitchFamily="18" charset="0"/>
              </a:rPr>
              <a:t>shock</a:t>
            </a:r>
            <a:endParaRPr lang="en-US" b="1" dirty="0">
              <a:solidFill>
                <a:srgbClr val="00B0F0"/>
              </a:solidFill>
              <a:latin typeface="Times New Roman" pitchFamily="18" charset="0"/>
              <a:cs typeface="Times New Roman" pitchFamily="18" charset="0"/>
            </a:endParaRPr>
          </a:p>
          <a:p>
            <a:pPr marL="1428750" lvl="1" indent="-514350">
              <a:lnSpc>
                <a:spcPct val="100000"/>
              </a:lnSpc>
              <a:buFont typeface="Arial" panose="020B0604020202020204" pitchFamily="34" charset="0"/>
              <a:buAutoNum type="alphaLcPeriod"/>
            </a:pPr>
            <a:r>
              <a:rPr lang="en-US" b="1" dirty="0" smtClean="0">
                <a:solidFill>
                  <a:srgbClr val="00B0F0"/>
                </a:solidFill>
                <a:latin typeface="Times New Roman" pitchFamily="18" charset="0"/>
                <a:cs typeface="Times New Roman" pitchFamily="18" charset="0"/>
              </a:rPr>
              <a:t>Anaphylactic shock</a:t>
            </a:r>
            <a:endParaRPr lang="en-US" b="1" u="sng" dirty="0" smtClean="0">
              <a:solidFill>
                <a:srgbClr val="00B0F0"/>
              </a:solidFill>
              <a:latin typeface="Times New Roman" pitchFamily="18" charset="0"/>
              <a:cs typeface="Times New Roman" pitchFamily="18" charset="0"/>
            </a:endParaRPr>
          </a:p>
          <a:p>
            <a:pPr lvl="1"/>
            <a:endParaRPr lang="en-US" b="1" u="sng" dirty="0">
              <a:solidFill>
                <a:srgbClr val="FF0000"/>
              </a:solidFill>
              <a:latin typeface="Times New Roman" pitchFamily="18" charset="0"/>
              <a:cs typeface="Times New Roman" pitchFamily="18" charset="0"/>
            </a:endParaRPr>
          </a:p>
        </p:txBody>
      </p:sp>
      <p:sp>
        <p:nvSpPr>
          <p:cNvPr id="5" name="عنوان 4"/>
          <p:cNvSpPr>
            <a:spLocks noGrp="1"/>
          </p:cNvSpPr>
          <p:nvPr>
            <p:ph type="title"/>
          </p:nvPr>
        </p:nvSpPr>
        <p:spPr>
          <a:xfrm>
            <a:off x="1229067" y="421812"/>
            <a:ext cx="9407628" cy="406736"/>
          </a:xfrm>
        </p:spPr>
        <p:txBody>
          <a:bodyPr/>
          <a:lstStyle/>
          <a:p>
            <a:r>
              <a:rPr lang="en-US" sz="4000" dirty="0" smtClean="0">
                <a:solidFill>
                  <a:srgbClr val="FFFF00"/>
                </a:solidFill>
                <a:latin typeface="Times New Roman" pitchFamily="18" charset="0"/>
                <a:cs typeface="Times New Roman" pitchFamily="18" charset="0"/>
              </a:rPr>
              <a:t>Types </a:t>
            </a:r>
            <a:r>
              <a:rPr lang="en-US" sz="4000" dirty="0">
                <a:solidFill>
                  <a:srgbClr val="FFFF00"/>
                </a:solidFill>
                <a:latin typeface="Times New Roman" pitchFamily="18" charset="0"/>
                <a:cs typeface="Times New Roman" pitchFamily="18" charset="0"/>
              </a:rPr>
              <a:t>of Shock</a:t>
            </a:r>
            <a:r>
              <a:rPr lang="en-US" dirty="0">
                <a:solidFill>
                  <a:srgbClr val="FFFF00"/>
                </a:solidFill>
                <a:latin typeface="Times New Roman" pitchFamily="18" charset="0"/>
                <a:cs typeface="Times New Roman" pitchFamily="18" charset="0"/>
              </a:rPr>
              <a:t/>
            </a:r>
            <a:br>
              <a:rPr lang="en-US" dirty="0">
                <a:solidFill>
                  <a:srgbClr val="FFFF00"/>
                </a:solidFill>
                <a:latin typeface="Times New Roman" pitchFamily="18" charset="0"/>
                <a:cs typeface="Times New Roman" pitchFamily="18" charset="0"/>
              </a:rPr>
            </a:br>
            <a:endParaRPr lang="ar-IQ" dirty="0">
              <a:solidFill>
                <a:srgbClr val="FFFF00"/>
              </a:solidFill>
            </a:endParaRPr>
          </a:p>
        </p:txBody>
      </p:sp>
    </p:spTree>
    <p:extLst>
      <p:ext uri="{BB962C8B-B14F-4D97-AF65-F5344CB8AC3E}">
        <p14:creationId xmlns:p14="http://schemas.microsoft.com/office/powerpoint/2010/main" val="3443465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7</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lstStyle/>
          <a:p>
            <a:endParaRPr lang="ar-IQ" dirty="0"/>
          </a:p>
        </p:txBody>
      </p:sp>
      <p:sp>
        <p:nvSpPr>
          <p:cNvPr id="5" name="عنوان 4"/>
          <p:cNvSpPr>
            <a:spLocks noGrp="1"/>
          </p:cNvSpPr>
          <p:nvPr>
            <p:ph type="title"/>
          </p:nvPr>
        </p:nvSpPr>
        <p:spPr/>
        <p:txBody>
          <a:bodyPr/>
          <a:lstStyle/>
          <a:p>
            <a:r>
              <a:rPr lang="en-US" dirty="0" smtClean="0"/>
              <a:t>`</a:t>
            </a:r>
            <a:endParaRPr lang="ar-IQ"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8426" y="759855"/>
            <a:ext cx="12093727" cy="55894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سهم إلى اليمين 6"/>
          <p:cNvSpPr/>
          <p:nvPr/>
        </p:nvSpPr>
        <p:spPr>
          <a:xfrm>
            <a:off x="188426" y="4056845"/>
            <a:ext cx="4997003" cy="772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625256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8</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a:xfrm>
            <a:off x="529205" y="877665"/>
            <a:ext cx="10791325" cy="5080789"/>
          </a:xfrm>
        </p:spPr>
        <p:txBody>
          <a:bodyPr anchor="t"/>
          <a:lstStyle/>
          <a:p>
            <a:pPr algn="just">
              <a:lnSpc>
                <a:spcPct val="100000"/>
              </a:lnSpc>
            </a:pPr>
            <a:r>
              <a:rPr lang="en-US" b="1" u="sng" dirty="0" smtClean="0">
                <a:solidFill>
                  <a:srgbClr val="FF0000"/>
                </a:solidFill>
                <a:latin typeface="Times New Roman" pitchFamily="18" charset="0"/>
                <a:cs typeface="Times New Roman" pitchFamily="18" charset="0"/>
              </a:rPr>
              <a:t>Definition</a:t>
            </a:r>
            <a:r>
              <a:rPr lang="en-US" b="1" u="sng" dirty="0">
                <a:solidFill>
                  <a:srgbClr val="FF0000"/>
                </a:solidFill>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Cardiogenic </a:t>
            </a:r>
            <a:r>
              <a:rPr lang="en-US" dirty="0">
                <a:latin typeface="Times New Roman" pitchFamily="18" charset="0"/>
                <a:cs typeface="Times New Roman" pitchFamily="18" charset="0"/>
              </a:rPr>
              <a:t>shock is a serious condition that occurs when </a:t>
            </a:r>
            <a:r>
              <a:rPr lang="en-US" dirty="0" smtClean="0">
                <a:latin typeface="Times New Roman" pitchFamily="18" charset="0"/>
                <a:cs typeface="Times New Roman" pitchFamily="18" charset="0"/>
              </a:rPr>
              <a:t>your heart </a:t>
            </a:r>
            <a:r>
              <a:rPr lang="en-US" dirty="0">
                <a:latin typeface="Times New Roman" pitchFamily="18" charset="0"/>
                <a:cs typeface="Times New Roman" pitchFamily="18" charset="0"/>
              </a:rPr>
              <a:t>cannot pump enough blood and oxygen to the brain, kidneys, and other vital organs. Cardiogenic shock is considered a medical emergency and should be treated immediately</a:t>
            </a:r>
            <a:r>
              <a:rPr lang="en-US" dirty="0" smtClean="0">
                <a:latin typeface="Times New Roman" pitchFamily="18" charset="0"/>
                <a:cs typeface="Times New Roman" pitchFamily="18" charset="0"/>
              </a:rPr>
              <a:t>. </a:t>
            </a:r>
          </a:p>
          <a:p>
            <a:pPr algn="just">
              <a:lnSpc>
                <a:spcPct val="100000"/>
              </a:lnSpc>
            </a:pPr>
            <a:endParaRPr lang="en-US" dirty="0">
              <a:latin typeface="Times New Roman" pitchFamily="18" charset="0"/>
              <a:cs typeface="Times New Roman" pitchFamily="18" charset="0"/>
            </a:endParaRPr>
          </a:p>
        </p:txBody>
      </p:sp>
      <p:sp>
        <p:nvSpPr>
          <p:cNvPr id="5" name="عنوان 4"/>
          <p:cNvSpPr>
            <a:spLocks noGrp="1"/>
          </p:cNvSpPr>
          <p:nvPr>
            <p:ph type="title"/>
          </p:nvPr>
        </p:nvSpPr>
        <p:spPr/>
        <p:txBody>
          <a:bodyPr/>
          <a:lstStyle/>
          <a:p>
            <a:r>
              <a:rPr lang="en-US" sz="3200" dirty="0" smtClean="0">
                <a:latin typeface="Times New Roman" pitchFamily="18" charset="0"/>
                <a:cs typeface="Times New Roman" pitchFamily="18" charset="0"/>
              </a:rPr>
              <a:t> </a:t>
            </a:r>
            <a:r>
              <a:rPr lang="en-US" sz="3600" b="1" dirty="0">
                <a:solidFill>
                  <a:srgbClr val="FFFF00"/>
                </a:solidFill>
                <a:latin typeface="Times New Roman" pitchFamily="18" charset="0"/>
                <a:cs typeface="Times New Roman" pitchFamily="18" charset="0"/>
              </a:rPr>
              <a:t>Cardiogenic Shock </a:t>
            </a:r>
            <a:endParaRPr lang="en-US" sz="32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161500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0EDFBC5-9E83-48A9-A20F-CEAD086DBFA3}" type="slidenum">
              <a:rPr lang="en-US" smtClean="0"/>
              <a:pPr/>
              <a:t>9</a:t>
            </a:fld>
            <a:endParaRPr lang="en-US" dirty="0"/>
          </a:p>
        </p:txBody>
      </p:sp>
      <p:sp>
        <p:nvSpPr>
          <p:cNvPr id="3" name="عنصر نائب للتاريخ 2"/>
          <p:cNvSpPr>
            <a:spLocks noGrp="1"/>
          </p:cNvSpPr>
          <p:nvPr>
            <p:ph type="dt" sz="half" idx="10"/>
          </p:nvPr>
        </p:nvSpPr>
        <p:spPr/>
        <p:txBody>
          <a:bodyPr/>
          <a:lstStyle/>
          <a:p>
            <a:r>
              <a:rPr lang="en-US" smtClean="0"/>
              <a:t>2020-2021</a:t>
            </a:r>
            <a:endParaRPr lang="en-US" dirty="0"/>
          </a:p>
        </p:txBody>
      </p:sp>
      <p:sp>
        <p:nvSpPr>
          <p:cNvPr id="4" name="عنصر نائب للنص 3"/>
          <p:cNvSpPr>
            <a:spLocks noGrp="1"/>
          </p:cNvSpPr>
          <p:nvPr>
            <p:ph type="body" idx="1"/>
          </p:nvPr>
        </p:nvSpPr>
        <p:spPr/>
        <p:txBody>
          <a:bodyPr anchor="t"/>
          <a:lstStyle/>
          <a:p>
            <a:pPr lvl="0" algn="just">
              <a:lnSpc>
                <a:spcPct val="100000"/>
              </a:lnSpc>
            </a:pPr>
            <a:r>
              <a:rPr lang="en-US" b="1" u="sng" dirty="0">
                <a:solidFill>
                  <a:srgbClr val="FF0000"/>
                </a:solidFill>
                <a:latin typeface="Times New Roman" pitchFamily="18" charset="0"/>
                <a:cs typeface="Times New Roman" pitchFamily="18" charset="0"/>
              </a:rPr>
              <a:t>Causes </a:t>
            </a:r>
          </a:p>
          <a:p>
            <a:pPr lvl="0" algn="just">
              <a:lnSpc>
                <a:spcPct val="100000"/>
              </a:lnSpc>
            </a:pPr>
            <a:r>
              <a:rPr lang="en-US" b="1" u="sng" dirty="0" smtClean="0">
                <a:latin typeface="Times New Roman" pitchFamily="18" charset="0"/>
                <a:cs typeface="Times New Roman" pitchFamily="18" charset="0"/>
              </a:rPr>
              <a:t>Myopathy</a:t>
            </a:r>
            <a:endParaRPr lang="en-US" dirty="0">
              <a:latin typeface="Times New Roman" pitchFamily="18" charset="0"/>
              <a:cs typeface="Times New Roman" pitchFamily="18" charset="0"/>
            </a:endParaRPr>
          </a:p>
          <a:p>
            <a:pPr lvl="0" algn="just">
              <a:lnSpc>
                <a:spcPct val="100000"/>
              </a:lnSpc>
            </a:pPr>
            <a:endParaRPr lang="en-US" dirty="0" smtClean="0">
              <a:latin typeface="Times New Roman" pitchFamily="18" charset="0"/>
              <a:cs typeface="Times New Roman" pitchFamily="18" charset="0"/>
            </a:endParaRPr>
          </a:p>
          <a:p>
            <a:pPr lvl="0" algn="just">
              <a:lnSpc>
                <a:spcPct val="100000"/>
              </a:lnSpc>
            </a:pPr>
            <a:endParaRPr lang="en-US" b="1" u="sng" dirty="0" smtClean="0">
              <a:latin typeface="Times New Roman" pitchFamily="18" charset="0"/>
              <a:cs typeface="Times New Roman" pitchFamily="18" charset="0"/>
            </a:endParaRPr>
          </a:p>
          <a:p>
            <a:pPr lvl="0" algn="just">
              <a:lnSpc>
                <a:spcPct val="100000"/>
              </a:lnSpc>
            </a:pPr>
            <a:endParaRPr lang="en-US" b="1" u="sng" dirty="0" smtClean="0">
              <a:latin typeface="Times New Roman" pitchFamily="18" charset="0"/>
              <a:cs typeface="Times New Roman" pitchFamily="18" charset="0"/>
            </a:endParaRPr>
          </a:p>
          <a:p>
            <a:pPr lvl="0" algn="just">
              <a:lnSpc>
                <a:spcPct val="100000"/>
              </a:lnSpc>
            </a:pPr>
            <a:r>
              <a:rPr lang="en-US" b="1" u="sng" dirty="0" smtClean="0">
                <a:latin typeface="Times New Roman" pitchFamily="18" charset="0"/>
                <a:cs typeface="Times New Roman" pitchFamily="18" charset="0"/>
              </a:rPr>
              <a:t>Mechanical</a:t>
            </a:r>
            <a:endParaRPr lang="en-US" b="1" u="sng" dirty="0">
              <a:latin typeface="Times New Roman" pitchFamily="18" charset="0"/>
              <a:cs typeface="Times New Roman" pitchFamily="18" charset="0"/>
            </a:endParaRPr>
          </a:p>
          <a:p>
            <a:pPr lvl="0" algn="just">
              <a:lnSpc>
                <a:spcPct val="100000"/>
              </a:lnSpc>
            </a:pPr>
            <a:endParaRPr lang="en-US" dirty="0" smtClean="0">
              <a:latin typeface="Times New Roman" pitchFamily="18" charset="0"/>
              <a:cs typeface="Times New Roman" pitchFamily="18" charset="0"/>
            </a:endParaRPr>
          </a:p>
          <a:p>
            <a:pPr lvl="0" algn="just">
              <a:lnSpc>
                <a:spcPct val="100000"/>
              </a:lnSpc>
            </a:pPr>
            <a:endParaRPr lang="en-US" b="1" u="sng" dirty="0" smtClean="0">
              <a:latin typeface="Times New Roman" pitchFamily="18" charset="0"/>
              <a:cs typeface="Times New Roman" pitchFamily="18" charset="0"/>
            </a:endParaRPr>
          </a:p>
          <a:p>
            <a:pPr lvl="0" algn="just">
              <a:lnSpc>
                <a:spcPct val="100000"/>
              </a:lnSpc>
            </a:pPr>
            <a:r>
              <a:rPr lang="en-US" b="1" u="sng" dirty="0" smtClean="0">
                <a:latin typeface="Times New Roman" pitchFamily="18" charset="0"/>
                <a:cs typeface="Times New Roman" pitchFamily="18" charset="0"/>
              </a:rPr>
              <a:t>Arrhythmic. </a:t>
            </a:r>
          </a:p>
          <a:p>
            <a:endParaRPr lang="ar-IQ" dirty="0"/>
          </a:p>
        </p:txBody>
      </p:sp>
      <p:sp>
        <p:nvSpPr>
          <p:cNvPr id="5" name="عنوان 4"/>
          <p:cNvSpPr>
            <a:spLocks noGrp="1"/>
          </p:cNvSpPr>
          <p:nvPr>
            <p:ph type="title"/>
          </p:nvPr>
        </p:nvSpPr>
        <p:spPr/>
        <p:txBody>
          <a:bodyPr anchor="t"/>
          <a:lstStyle/>
          <a:p>
            <a:r>
              <a:rPr lang="en-US" sz="3600" b="1" dirty="0" smtClean="0">
                <a:solidFill>
                  <a:srgbClr val="FFFF00"/>
                </a:solidFill>
                <a:latin typeface="Times New Roman" pitchFamily="18" charset="0"/>
                <a:cs typeface="Times New Roman" pitchFamily="18" charset="0"/>
              </a:rPr>
              <a:t>Cardiogenic shock </a:t>
            </a:r>
            <a:endParaRPr lang="ar-IQ" sz="3600" b="1" dirty="0">
              <a:solidFill>
                <a:srgbClr val="FFFF00"/>
              </a:solidFill>
              <a:latin typeface="Times New Roman" pitchFamily="18" charset="0"/>
              <a:cs typeface="Times New Roman" pitchFamily="18" charset="0"/>
            </a:endParaRPr>
          </a:p>
        </p:txBody>
      </p:sp>
      <p:sp>
        <p:nvSpPr>
          <p:cNvPr id="6" name="مستطيل 5"/>
          <p:cNvSpPr/>
          <p:nvPr/>
        </p:nvSpPr>
        <p:spPr>
          <a:xfrm>
            <a:off x="3511640" y="1199557"/>
            <a:ext cx="641797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19100" lvl="0" indent="-342900" algn="just">
              <a:lnSpc>
                <a:spcPct val="100000"/>
              </a:lnSpc>
              <a:buFont typeface="Arial" pitchFamily="34" charset="0"/>
              <a:buChar char="•"/>
            </a:pPr>
            <a:r>
              <a:rPr lang="en-US" dirty="0">
                <a:solidFill>
                  <a:srgbClr val="FF0000"/>
                </a:solidFill>
                <a:latin typeface="Times New Roman" pitchFamily="18" charset="0"/>
                <a:cs typeface="Times New Roman" pitchFamily="18" charset="0"/>
              </a:rPr>
              <a:t>Myocardial infarction (Left ventricle, Right ventricle)</a:t>
            </a:r>
          </a:p>
          <a:p>
            <a:pPr marL="419100" lvl="0" indent="-342900" algn="just">
              <a:lnSpc>
                <a:spcPct val="100000"/>
              </a:lnSpc>
              <a:buFont typeface="Arial" pitchFamily="34" charset="0"/>
              <a:buChar char="•"/>
            </a:pPr>
            <a:r>
              <a:rPr lang="en-US" dirty="0">
                <a:solidFill>
                  <a:srgbClr val="FF0000"/>
                </a:solidFill>
                <a:latin typeface="Times New Roman" pitchFamily="18" charset="0"/>
                <a:cs typeface="Times New Roman" pitchFamily="18" charset="0"/>
              </a:rPr>
              <a:t> Myocardial contusion (trauma)</a:t>
            </a:r>
          </a:p>
          <a:p>
            <a:pPr marL="419100" lvl="0" indent="-342900" algn="just">
              <a:lnSpc>
                <a:spcPct val="100000"/>
              </a:lnSpc>
              <a:buFont typeface="Arial" pitchFamily="34" charset="0"/>
              <a:buChar char="•"/>
            </a:pPr>
            <a:r>
              <a:rPr lang="en-US" dirty="0">
                <a:solidFill>
                  <a:srgbClr val="FF0000"/>
                </a:solidFill>
                <a:latin typeface="Times New Roman" pitchFamily="18" charset="0"/>
                <a:cs typeface="Times New Roman" pitchFamily="18" charset="0"/>
              </a:rPr>
              <a:t> Myocarditis </a:t>
            </a:r>
          </a:p>
          <a:p>
            <a:pPr marL="419100" lvl="0" indent="-342900" algn="just">
              <a:lnSpc>
                <a:spcPct val="100000"/>
              </a:lnSpc>
              <a:buFont typeface="Arial" pitchFamily="34" charset="0"/>
              <a:buChar char="•"/>
            </a:pPr>
            <a:r>
              <a:rPr lang="en-US" dirty="0" smtClean="0">
                <a:solidFill>
                  <a:srgbClr val="FF0000"/>
                </a:solidFill>
                <a:latin typeface="Times New Roman" pitchFamily="18" charset="0"/>
                <a:cs typeface="Times New Roman" pitchFamily="18" charset="0"/>
              </a:rPr>
              <a:t>Cardiac </a:t>
            </a:r>
            <a:r>
              <a:rPr lang="en-US" dirty="0" smtClean="0">
                <a:solidFill>
                  <a:srgbClr val="FF0000"/>
                </a:solidFill>
                <a:latin typeface="Times New Roman" pitchFamily="18" charset="0"/>
                <a:cs typeface="Times New Roman" pitchFamily="18" charset="0"/>
              </a:rPr>
              <a:t>tamponed</a:t>
            </a:r>
            <a:endParaRPr lang="en-US" dirty="0" smtClean="0">
              <a:solidFill>
                <a:srgbClr val="FF0000"/>
              </a:solidFill>
              <a:latin typeface="Times New Roman" pitchFamily="18" charset="0"/>
              <a:cs typeface="Times New Roman" pitchFamily="18" charset="0"/>
            </a:endParaRPr>
          </a:p>
          <a:p>
            <a:pPr marL="419100" lvl="0" indent="-342900" algn="just">
              <a:lnSpc>
                <a:spcPct val="100000"/>
              </a:lnSpc>
              <a:buFont typeface="Arial" pitchFamily="34" charset="0"/>
              <a:buChar char="•"/>
            </a:pPr>
            <a:r>
              <a:rPr lang="en-US" dirty="0" smtClean="0">
                <a:solidFill>
                  <a:srgbClr val="FF0000"/>
                </a:solidFill>
                <a:latin typeface="Times New Roman" pitchFamily="18" charset="0"/>
                <a:cs typeface="Times New Roman" pitchFamily="18" charset="0"/>
              </a:rPr>
              <a:t> Septic </a:t>
            </a:r>
            <a:r>
              <a:rPr lang="en-US" dirty="0">
                <a:solidFill>
                  <a:srgbClr val="FF0000"/>
                </a:solidFill>
                <a:latin typeface="Times New Roman" pitchFamily="18" charset="0"/>
                <a:cs typeface="Times New Roman" pitchFamily="18" charset="0"/>
              </a:rPr>
              <a:t>myocardial </a:t>
            </a:r>
            <a:r>
              <a:rPr lang="en-US" dirty="0" smtClean="0">
                <a:solidFill>
                  <a:srgbClr val="FF0000"/>
                </a:solidFill>
                <a:latin typeface="Times New Roman" pitchFamily="18" charset="0"/>
                <a:cs typeface="Times New Roman" pitchFamily="18" charset="0"/>
              </a:rPr>
              <a:t>depression</a:t>
            </a:r>
          </a:p>
          <a:p>
            <a:pPr marL="419100" lvl="0" indent="-342900" algn="just">
              <a:lnSpc>
                <a:spcPct val="100000"/>
              </a:lnSpc>
              <a:buFont typeface="Arial" pitchFamily="34" charset="0"/>
              <a:buChar char="•"/>
            </a:pPr>
            <a:r>
              <a:rPr lang="en-US" dirty="0" smtClean="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Pharmacologic </a:t>
            </a:r>
            <a:r>
              <a:rPr lang="en-US" dirty="0" err="1" smtClean="0">
                <a:solidFill>
                  <a:srgbClr val="FF0000"/>
                </a:solidFill>
                <a:latin typeface="Times New Roman" pitchFamily="18" charset="0"/>
                <a:cs typeface="Times New Roman" pitchFamily="18" charset="0"/>
              </a:rPr>
              <a:t>cardiotoxicity</a:t>
            </a:r>
            <a:endParaRPr lang="en-US" dirty="0" smtClean="0">
              <a:solidFill>
                <a:srgbClr val="FF0000"/>
              </a:solidFill>
              <a:latin typeface="Times New Roman" pitchFamily="18" charset="0"/>
              <a:cs typeface="Times New Roman" pitchFamily="18" charset="0"/>
            </a:endParaRPr>
          </a:p>
        </p:txBody>
      </p:sp>
      <p:cxnSp>
        <p:nvCxnSpPr>
          <p:cNvPr id="8" name="رابط كسهم مستقيم 7"/>
          <p:cNvCxnSpPr/>
          <p:nvPr/>
        </p:nvCxnSpPr>
        <p:spPr>
          <a:xfrm>
            <a:off x="2421228" y="2076720"/>
            <a:ext cx="8242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مستطيل 8"/>
          <p:cNvSpPr/>
          <p:nvPr/>
        </p:nvSpPr>
        <p:spPr>
          <a:xfrm>
            <a:off x="3550275" y="5294308"/>
            <a:ext cx="6469487"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19100" lvl="0" indent="-342900" algn="just">
              <a:lnSpc>
                <a:spcPct val="100000"/>
              </a:lnSpc>
              <a:buFont typeface="Arial" pitchFamily="34" charset="0"/>
              <a:buChar char="•"/>
            </a:pPr>
            <a:r>
              <a:rPr lang="en-US" dirty="0" err="1">
                <a:solidFill>
                  <a:srgbClr val="FF0000"/>
                </a:solidFill>
                <a:latin typeface="Times New Roman" pitchFamily="18" charset="0"/>
                <a:cs typeface="Times New Roman" pitchFamily="18" charset="0"/>
              </a:rPr>
              <a:t>Bradycardia</a:t>
            </a:r>
            <a:r>
              <a:rPr lang="en-US" dirty="0">
                <a:solidFill>
                  <a:srgbClr val="FF0000"/>
                </a:solidFill>
                <a:latin typeface="Times New Roman" pitchFamily="18" charset="0"/>
                <a:cs typeface="Times New Roman" pitchFamily="18" charset="0"/>
              </a:rPr>
              <a:t> Sinus (</a:t>
            </a:r>
            <a:r>
              <a:rPr lang="en-US" dirty="0" err="1">
                <a:solidFill>
                  <a:srgbClr val="FF0000"/>
                </a:solidFill>
                <a:latin typeface="Times New Roman" pitchFamily="18" charset="0"/>
                <a:cs typeface="Times New Roman" pitchFamily="18" charset="0"/>
              </a:rPr>
              <a:t>e.g.,vagal</a:t>
            </a:r>
            <a:r>
              <a:rPr lang="en-US" dirty="0">
                <a:solidFill>
                  <a:srgbClr val="FF0000"/>
                </a:solidFill>
                <a:latin typeface="Times New Roman" pitchFamily="18" charset="0"/>
                <a:cs typeface="Times New Roman" pitchFamily="18" charset="0"/>
              </a:rPr>
              <a:t> syncope)</a:t>
            </a:r>
            <a:r>
              <a:rPr lang="en-US" dirty="0" err="1">
                <a:solidFill>
                  <a:srgbClr val="FF0000"/>
                </a:solidFill>
                <a:latin typeface="Times New Roman" pitchFamily="18" charset="0"/>
                <a:cs typeface="Times New Roman" pitchFamily="18" charset="0"/>
              </a:rPr>
              <a:t>Atrioventricular</a:t>
            </a:r>
            <a:r>
              <a:rPr lang="en-US" dirty="0">
                <a:solidFill>
                  <a:srgbClr val="FF000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blocks</a:t>
            </a:r>
          </a:p>
          <a:p>
            <a:pPr marL="419100" lvl="0" indent="-342900" algn="just">
              <a:lnSpc>
                <a:spcPct val="100000"/>
              </a:lnSpc>
              <a:buFont typeface="Arial" pitchFamily="34" charset="0"/>
              <a:buChar char="•"/>
            </a:pPr>
            <a:r>
              <a:rPr lang="en-US" dirty="0">
                <a:solidFill>
                  <a:srgbClr val="FF0000"/>
                </a:solidFill>
                <a:latin typeface="Times New Roman" pitchFamily="18" charset="0"/>
                <a:cs typeface="Times New Roman" pitchFamily="18" charset="0"/>
              </a:rPr>
              <a:t>Tachycardia Supraventricular , </a:t>
            </a:r>
            <a:r>
              <a:rPr lang="en-US" dirty="0" smtClean="0">
                <a:solidFill>
                  <a:srgbClr val="FF0000"/>
                </a:solidFill>
                <a:latin typeface="Times New Roman" pitchFamily="18" charset="0"/>
                <a:cs typeface="Times New Roman" pitchFamily="18" charset="0"/>
              </a:rPr>
              <a:t>fibrillation Ventricular</a:t>
            </a:r>
            <a:endParaRPr lang="en-US" dirty="0">
              <a:solidFill>
                <a:srgbClr val="FF0000"/>
              </a:solidFill>
              <a:latin typeface="Times New Roman" pitchFamily="18" charset="0"/>
              <a:cs typeface="Times New Roman" pitchFamily="18" charset="0"/>
            </a:endParaRPr>
          </a:p>
        </p:txBody>
      </p:sp>
      <p:cxnSp>
        <p:nvCxnSpPr>
          <p:cNvPr id="10" name="رابط كسهم مستقيم 9"/>
          <p:cNvCxnSpPr/>
          <p:nvPr/>
        </p:nvCxnSpPr>
        <p:spPr>
          <a:xfrm>
            <a:off x="2648755" y="5608698"/>
            <a:ext cx="8242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مستطيل 12"/>
          <p:cNvSpPr/>
          <p:nvPr/>
        </p:nvSpPr>
        <p:spPr>
          <a:xfrm>
            <a:off x="3485882" y="3598399"/>
            <a:ext cx="653388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19100" lvl="0" indent="-342900" algn="just">
              <a:lnSpc>
                <a:spcPct val="100000"/>
              </a:lnSpc>
              <a:buFont typeface="Arial" pitchFamily="34" charset="0"/>
              <a:buChar char="•"/>
            </a:pPr>
            <a:r>
              <a:rPr lang="en-US" dirty="0" err="1">
                <a:solidFill>
                  <a:srgbClr val="FF0000"/>
                </a:solidFill>
                <a:latin typeface="Times New Roman" pitchFamily="18" charset="0"/>
                <a:cs typeface="Times New Roman" pitchFamily="18" charset="0"/>
              </a:rPr>
              <a:t>Valvular</a:t>
            </a:r>
            <a:r>
              <a:rPr lang="en-US" dirty="0">
                <a:solidFill>
                  <a:srgbClr val="FF0000"/>
                </a:solidFill>
                <a:latin typeface="Times New Roman" pitchFamily="18" charset="0"/>
                <a:cs typeface="Times New Roman" pitchFamily="18" charset="0"/>
              </a:rPr>
              <a:t> failure </a:t>
            </a:r>
            <a:r>
              <a:rPr lang="en-US" dirty="0" err="1">
                <a:solidFill>
                  <a:srgbClr val="FF0000"/>
                </a:solidFill>
                <a:latin typeface="Times New Roman" pitchFamily="18" charset="0"/>
                <a:cs typeface="Times New Roman" pitchFamily="18" charset="0"/>
              </a:rPr>
              <a:t>Regurgitant</a:t>
            </a:r>
            <a:r>
              <a:rPr lang="en-US" dirty="0">
                <a:solidFill>
                  <a:srgbClr val="FF0000"/>
                </a:solidFill>
                <a:latin typeface="Times New Roman" pitchFamily="18" charset="0"/>
                <a:cs typeface="Times New Roman" pitchFamily="18" charset="0"/>
              </a:rPr>
              <a:t> Obstructive </a:t>
            </a:r>
          </a:p>
          <a:p>
            <a:pPr marL="419100" lvl="0" indent="-342900" algn="just">
              <a:lnSpc>
                <a:spcPct val="100000"/>
              </a:lnSpc>
              <a:buFont typeface="Arial" pitchFamily="34" charset="0"/>
              <a:buChar char="•"/>
            </a:pPr>
            <a:r>
              <a:rPr lang="en-US" dirty="0" err="1">
                <a:solidFill>
                  <a:srgbClr val="FF0000"/>
                </a:solidFill>
                <a:latin typeface="Times New Roman" pitchFamily="18" charset="0"/>
                <a:cs typeface="Times New Roman" pitchFamily="18" charset="0"/>
              </a:rPr>
              <a:t>Hypertropic</a:t>
            </a:r>
            <a:r>
              <a:rPr lang="en-US" dirty="0">
                <a:solidFill>
                  <a:srgbClr val="FF0000"/>
                </a:solidFill>
                <a:latin typeface="Times New Roman" pitchFamily="18" charset="0"/>
                <a:cs typeface="Times New Roman" pitchFamily="18" charset="0"/>
              </a:rPr>
              <a:t> cardiomyopathy </a:t>
            </a:r>
          </a:p>
          <a:p>
            <a:pPr marL="419100" lvl="0" indent="-342900" algn="just">
              <a:lnSpc>
                <a:spcPct val="100000"/>
              </a:lnSpc>
              <a:buFont typeface="Arial" pitchFamily="34" charset="0"/>
              <a:buChar char="•"/>
            </a:pPr>
            <a:r>
              <a:rPr lang="en-US" dirty="0">
                <a:solidFill>
                  <a:srgbClr val="FF0000"/>
                </a:solidFill>
                <a:latin typeface="Times New Roman" pitchFamily="18" charset="0"/>
                <a:cs typeface="Times New Roman" pitchFamily="18" charset="0"/>
              </a:rPr>
              <a:t>Ventricular </a:t>
            </a:r>
            <a:r>
              <a:rPr lang="en-US" dirty="0" err="1">
                <a:solidFill>
                  <a:srgbClr val="FF0000"/>
                </a:solidFill>
                <a:latin typeface="Times New Roman" pitchFamily="18" charset="0"/>
                <a:cs typeface="Times New Roman" pitchFamily="18" charset="0"/>
              </a:rPr>
              <a:t>septal</a:t>
            </a:r>
            <a:r>
              <a:rPr lang="en-US" dirty="0">
                <a:solidFill>
                  <a:srgbClr val="FF0000"/>
                </a:solidFill>
                <a:latin typeface="Times New Roman" pitchFamily="18" charset="0"/>
                <a:cs typeface="Times New Roman" pitchFamily="18" charset="0"/>
              </a:rPr>
              <a:t> defect</a:t>
            </a:r>
          </a:p>
        </p:txBody>
      </p:sp>
      <p:cxnSp>
        <p:nvCxnSpPr>
          <p:cNvPr id="14" name="رابط كسهم مستقيم 13"/>
          <p:cNvCxnSpPr/>
          <p:nvPr/>
        </p:nvCxnSpPr>
        <p:spPr>
          <a:xfrm>
            <a:off x="2573628" y="4083696"/>
            <a:ext cx="8242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291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15666</TotalTime>
  <Words>1855</Words>
  <Application>Microsoft Office PowerPoint</Application>
  <PresentationFormat>مخصص</PresentationFormat>
  <Paragraphs>286</Paragraphs>
  <Slides>38</Slides>
  <Notes>1</Notes>
  <HiddenSlides>0</HiddenSlides>
  <MMClips>0</MMClips>
  <ScaleCrop>false</ScaleCrop>
  <HeadingPairs>
    <vt:vector size="4" baseType="variant">
      <vt:variant>
        <vt:lpstr>نسق</vt:lpstr>
      </vt:variant>
      <vt:variant>
        <vt:i4>1</vt:i4>
      </vt:variant>
      <vt:variant>
        <vt:lpstr>عناوين الشرائح</vt:lpstr>
      </vt:variant>
      <vt:variant>
        <vt:i4>38</vt:i4>
      </vt:variant>
    </vt:vector>
  </HeadingPairs>
  <TitlesOfParts>
    <vt:vector size="39" baseType="lpstr">
      <vt:lpstr>Office Theme</vt:lpstr>
      <vt:lpstr>عرض تقديمي في PowerPoint</vt:lpstr>
      <vt:lpstr>Shock</vt:lpstr>
      <vt:lpstr>عرض تقديمي في PowerPoint</vt:lpstr>
      <vt:lpstr>PATHOPHYSIOLOGYPATHOPHYSIOLOGY </vt:lpstr>
      <vt:lpstr>Stages of Shock </vt:lpstr>
      <vt:lpstr>Types of Shock </vt:lpstr>
      <vt:lpstr>`</vt:lpstr>
      <vt:lpstr> Cardiogenic Shock </vt:lpstr>
      <vt:lpstr>Cardiogenic shock </vt:lpstr>
      <vt:lpstr>Clinical Manifestations </vt:lpstr>
      <vt:lpstr>Diagnosis </vt:lpstr>
      <vt:lpstr>Treatment</vt:lpstr>
      <vt:lpstr>Medications </vt:lpstr>
      <vt:lpstr>عرض تقديمي في PowerPoint</vt:lpstr>
      <vt:lpstr>Hypovolemic Shock:   </vt:lpstr>
      <vt:lpstr>Hypovolemic Shock:   </vt:lpstr>
      <vt:lpstr>LABORATORY STUDIES     </vt:lpstr>
      <vt:lpstr>Signs</vt:lpstr>
      <vt:lpstr>Treatment of Hypovolemic Shock </vt:lpstr>
      <vt:lpstr>Treatment of Hypovolemic Shock </vt:lpstr>
      <vt:lpstr>Vasogenic shock</vt:lpstr>
      <vt:lpstr> </vt:lpstr>
      <vt:lpstr>عرض تقديمي في PowerPoint</vt:lpstr>
      <vt:lpstr>عرض تقديمي في PowerPoint</vt:lpstr>
      <vt:lpstr> Clinical Presentation Anaphylactic Shock </vt:lpstr>
      <vt:lpstr>Management Anaphylactic Shock</vt:lpstr>
      <vt:lpstr>عرض تقديمي في PowerPoint</vt:lpstr>
      <vt:lpstr> Septic Shock (vasogenic shock) </vt:lpstr>
      <vt:lpstr>عرض تقديمي في PowerPoint</vt:lpstr>
      <vt:lpstr>عرض تقديمي في PowerPoint</vt:lpstr>
      <vt:lpstr>Assessment</vt:lpstr>
      <vt:lpstr>Treatment of Septic Shock </vt:lpstr>
      <vt:lpstr>عرض تقديمي في PowerPoint</vt:lpstr>
      <vt:lpstr>NEUROGENIC SHOCK </vt:lpstr>
      <vt:lpstr>Pathophysiology of Neurogenic Shock </vt:lpstr>
      <vt:lpstr>Clinical Manifestations </vt:lpstr>
      <vt:lpstr>Treatment of Neurogenic Shock</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zahraa alkhawaja</dc:creator>
  <cp:lastModifiedBy>الثقة للحاسبات</cp:lastModifiedBy>
  <cp:revision>763</cp:revision>
  <dcterms:created xsi:type="dcterms:W3CDTF">2020-11-01T11:03:41Z</dcterms:created>
  <dcterms:modified xsi:type="dcterms:W3CDTF">2021-07-03T08:39:06Z</dcterms:modified>
</cp:coreProperties>
</file>